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74"/>
  </p:notesMasterIdLst>
  <p:sldIdLst>
    <p:sldId id="256" r:id="rId30"/>
    <p:sldId id="257" r:id="rId31"/>
    <p:sldId id="258" r:id="rId32"/>
    <p:sldId id="259" r:id="rId33"/>
    <p:sldId id="260" r:id="rId34"/>
    <p:sldId id="261" r:id="rId35"/>
    <p:sldId id="262" r:id="rId36"/>
    <p:sldId id="263" r:id="rId37"/>
    <p:sldId id="264" r:id="rId38"/>
    <p:sldId id="265" r:id="rId39"/>
    <p:sldId id="266" r:id="rId40"/>
    <p:sldId id="267" r:id="rId41"/>
    <p:sldId id="268" r:id="rId42"/>
    <p:sldId id="269" r:id="rId43"/>
    <p:sldId id="270" r:id="rId44"/>
    <p:sldId id="271" r:id="rId45"/>
    <p:sldId id="272" r:id="rId46"/>
    <p:sldId id="273" r:id="rId47"/>
    <p:sldId id="274" r:id="rId48"/>
    <p:sldId id="275" r:id="rId49"/>
    <p:sldId id="276" r:id="rId50"/>
    <p:sldId id="277" r:id="rId51"/>
    <p:sldId id="278" r:id="rId52"/>
    <p:sldId id="279" r:id="rId53"/>
    <p:sldId id="280" r:id="rId54"/>
    <p:sldId id="281" r:id="rId55"/>
    <p:sldId id="282" r:id="rId56"/>
    <p:sldId id="283" r:id="rId57"/>
    <p:sldId id="284" r:id="rId58"/>
    <p:sldId id="285" r:id="rId59"/>
    <p:sldId id="286" r:id="rId60"/>
    <p:sldId id="287" r:id="rId61"/>
    <p:sldId id="288" r:id="rId62"/>
    <p:sldId id="289" r:id="rId63"/>
    <p:sldId id="290" r:id="rId64"/>
    <p:sldId id="291" r:id="rId65"/>
    <p:sldId id="292" r:id="rId66"/>
    <p:sldId id="293" r:id="rId67"/>
    <p:sldId id="294" r:id="rId68"/>
    <p:sldId id="295" r:id="rId69"/>
    <p:sldId id="296" r:id="rId70"/>
    <p:sldId id="297" r:id="rId71"/>
    <p:sldId id="298" r:id="rId72"/>
    <p:sldId id="299" r:id="rId73"/>
  </p:sldIdLst>
  <p:sldSz cx="18288000" cy="10287000"/>
  <p:notesSz cx="6858000" cy="9144000"/>
  <p:embeddedFontLst>
    <p:embeddedFont>
      <p:font typeface="Open Sans" charset="1" panose="020B0606030504020204"/>
      <p:regular r:id="rId6"/>
    </p:embeddedFont>
    <p:embeddedFont>
      <p:font typeface="Open Sans Bold" charset="1" panose="020B0806030504020204"/>
      <p:regular r:id="rId7"/>
    </p:embeddedFont>
    <p:embeddedFont>
      <p:font typeface="Open Sans Italics" charset="1" panose="020B0606030504020204"/>
      <p:regular r:id="rId8"/>
    </p:embeddedFont>
    <p:embeddedFont>
      <p:font typeface="Open Sans Bold Italics" charset="1" panose="020B0806030504020204"/>
      <p:regular r:id="rId9"/>
    </p:embeddedFont>
    <p:embeddedFont>
      <p:font typeface="Open Sans Light" charset="1" panose="020B0306030504020204"/>
      <p:regular r:id="rId10"/>
    </p:embeddedFont>
    <p:embeddedFont>
      <p:font typeface="Open Sans Light Bold" charset="1" panose="020B0806030504020204"/>
      <p:regular r:id="rId11"/>
    </p:embeddedFont>
    <p:embeddedFont>
      <p:font typeface="Open Sans Light Italics" charset="1" panose="020B0306030504020204"/>
      <p:regular r:id="rId12"/>
    </p:embeddedFont>
    <p:embeddedFont>
      <p:font typeface="Open Sans Light Bold Italics" charset="1" panose="020B0806030504020204"/>
      <p:regular r:id="rId13"/>
    </p:embeddedFont>
    <p:embeddedFont>
      <p:font typeface="Arimo" charset="1" panose="020B0604020202020204"/>
      <p:regular r:id="rId14"/>
    </p:embeddedFont>
    <p:embeddedFont>
      <p:font typeface="Arimo Bold" charset="1" panose="020B0704020202020204"/>
      <p:regular r:id="rId15"/>
    </p:embeddedFont>
    <p:embeddedFont>
      <p:font typeface="Arimo Italics" charset="1" panose="020B0604020202090204"/>
      <p:regular r:id="rId16"/>
    </p:embeddedFont>
    <p:embeddedFont>
      <p:font typeface="Arimo Bold Italics" charset="1" panose="020B0704020202090204"/>
      <p:regular r:id="rId17"/>
    </p:embeddedFont>
    <p:embeddedFont>
      <p:font typeface="Gallery Modern" charset="1" panose="00000000000000000000"/>
      <p:regular r:id="rId18"/>
    </p:embeddedFont>
    <p:embeddedFont>
      <p:font typeface="Just Sunday " charset="1" panose="00000000000000000000"/>
      <p:regular r:id="rId19"/>
    </p:embeddedFont>
    <p:embeddedFont>
      <p:font typeface="Raleway" charset="1" panose="020B0503030101060003"/>
      <p:regular r:id="rId20"/>
    </p:embeddedFont>
    <p:embeddedFont>
      <p:font typeface="Raleway Bold" charset="1" panose="020B0803030101060003"/>
      <p:regular r:id="rId21"/>
    </p:embeddedFont>
    <p:embeddedFont>
      <p:font typeface="Raleway Thin" charset="1" panose="020B0203030101060003"/>
      <p:regular r:id="rId22"/>
    </p:embeddedFont>
    <p:embeddedFont>
      <p:font typeface="Raleway Heavy" charset="1" panose="020B0003030101060003"/>
      <p:regular r:id="rId23"/>
    </p:embeddedFont>
    <p:embeddedFont>
      <p:font typeface="Crimson Pro" charset="1" panose="00000000000000000000"/>
      <p:regular r:id="rId24"/>
    </p:embeddedFont>
    <p:embeddedFont>
      <p:font typeface="Crimson Pro Bold" charset="1" panose="00000000000000000000"/>
      <p:regular r:id="rId25"/>
    </p:embeddedFont>
    <p:embeddedFont>
      <p:font typeface="Crimson Pro Italics" charset="1" panose="00000000000000000000"/>
      <p:regular r:id="rId26"/>
    </p:embeddedFont>
    <p:embeddedFont>
      <p:font typeface="Crimson Pro Bold Italics" charset="1" panose="00000000000000000000"/>
      <p:regular r:id="rId27"/>
    </p:embeddedFont>
    <p:embeddedFont>
      <p:font typeface="Crimson Pro Heavy" charset="1" panose="00000000000000000000"/>
      <p:regular r:id="rId28"/>
    </p:embeddedFont>
    <p:embeddedFont>
      <p:font typeface="Crimson Pro Heavy Italics" charset="1" panose="0000000000000000000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00" Target="notesSlides/notesSlide25.xml" Type="http://schemas.openxmlformats.org/officeDocument/2006/relationships/notesSlide"/><Relationship Id="rId101" Target="notesSlides/notesSlide26.xml" Type="http://schemas.openxmlformats.org/officeDocument/2006/relationships/notesSlide"/><Relationship Id="rId102" Target="notesSlides/notesSlide27.xml" Type="http://schemas.openxmlformats.org/officeDocument/2006/relationships/notesSlide"/><Relationship Id="rId103" Target="notesSlides/notesSlide28.xml" Type="http://schemas.openxmlformats.org/officeDocument/2006/relationships/notesSlide"/><Relationship Id="rId104" Target="notesSlides/notesSlide29.xml" Type="http://schemas.openxmlformats.org/officeDocument/2006/relationships/notesSlide"/><Relationship Id="rId105" Target="notesSlides/notesSlide30.xml" Type="http://schemas.openxmlformats.org/officeDocument/2006/relationships/notesSlide"/><Relationship Id="rId106" Target="notesSlides/notesSlide31.xml" Type="http://schemas.openxmlformats.org/officeDocument/2006/relationships/notesSlide"/><Relationship Id="rId107" Target="notesSlides/notesSlide32.xml" Type="http://schemas.openxmlformats.org/officeDocument/2006/relationships/notesSlide"/><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slides/slide1.xml" Type="http://schemas.openxmlformats.org/officeDocument/2006/relationships/slide"/><Relationship Id="rId31" Target="slides/slide2.xml" Type="http://schemas.openxmlformats.org/officeDocument/2006/relationships/slide"/><Relationship Id="rId32" Target="slides/slide3.xml" Type="http://schemas.openxmlformats.org/officeDocument/2006/relationships/slide"/><Relationship Id="rId33" Target="slides/slide4.xml" Type="http://schemas.openxmlformats.org/officeDocument/2006/relationships/slide"/><Relationship Id="rId34" Target="slides/slide5.xml" Type="http://schemas.openxmlformats.org/officeDocument/2006/relationships/slide"/><Relationship Id="rId35" Target="slides/slide6.xml" Type="http://schemas.openxmlformats.org/officeDocument/2006/relationships/slide"/><Relationship Id="rId36" Target="slides/slide7.xml" Type="http://schemas.openxmlformats.org/officeDocument/2006/relationships/slide"/><Relationship Id="rId37" Target="slides/slide8.xml" Type="http://schemas.openxmlformats.org/officeDocument/2006/relationships/slide"/><Relationship Id="rId38" Target="slides/slide9.xml" Type="http://schemas.openxmlformats.org/officeDocument/2006/relationships/slide"/><Relationship Id="rId39" Target="slides/slide10.xml" Type="http://schemas.openxmlformats.org/officeDocument/2006/relationships/slide"/><Relationship Id="rId4" Target="theme/theme1.xml" Type="http://schemas.openxmlformats.org/officeDocument/2006/relationships/theme"/><Relationship Id="rId40" Target="slides/slide11.xml" Type="http://schemas.openxmlformats.org/officeDocument/2006/relationships/slide"/><Relationship Id="rId41" Target="slides/slide12.xml" Type="http://schemas.openxmlformats.org/officeDocument/2006/relationships/slide"/><Relationship Id="rId42" Target="slides/slide13.xml" Type="http://schemas.openxmlformats.org/officeDocument/2006/relationships/slide"/><Relationship Id="rId43" Target="slides/slide14.xml" Type="http://schemas.openxmlformats.org/officeDocument/2006/relationships/slide"/><Relationship Id="rId44" Target="slides/slide15.xml" Type="http://schemas.openxmlformats.org/officeDocument/2006/relationships/slide"/><Relationship Id="rId45" Target="slides/slide16.xml" Type="http://schemas.openxmlformats.org/officeDocument/2006/relationships/slide"/><Relationship Id="rId46" Target="slides/slide17.xml" Type="http://schemas.openxmlformats.org/officeDocument/2006/relationships/slide"/><Relationship Id="rId47" Target="slides/slide18.xml" Type="http://schemas.openxmlformats.org/officeDocument/2006/relationships/slide"/><Relationship Id="rId48" Target="slides/slide19.xml" Type="http://schemas.openxmlformats.org/officeDocument/2006/relationships/slide"/><Relationship Id="rId49" Target="slides/slide20.xml" Type="http://schemas.openxmlformats.org/officeDocument/2006/relationships/slide"/><Relationship Id="rId5" Target="tableStyles.xml" Type="http://schemas.openxmlformats.org/officeDocument/2006/relationships/tableStyles"/><Relationship Id="rId50" Target="slides/slide21.xml" Type="http://schemas.openxmlformats.org/officeDocument/2006/relationships/slide"/><Relationship Id="rId51" Target="slides/slide22.xml" Type="http://schemas.openxmlformats.org/officeDocument/2006/relationships/slide"/><Relationship Id="rId52" Target="slides/slide23.xml" Type="http://schemas.openxmlformats.org/officeDocument/2006/relationships/slide"/><Relationship Id="rId53" Target="slides/slide24.xml" Type="http://schemas.openxmlformats.org/officeDocument/2006/relationships/slide"/><Relationship Id="rId54" Target="slides/slide25.xml" Type="http://schemas.openxmlformats.org/officeDocument/2006/relationships/slide"/><Relationship Id="rId55" Target="slides/slide26.xml" Type="http://schemas.openxmlformats.org/officeDocument/2006/relationships/slide"/><Relationship Id="rId56" Target="slides/slide27.xml" Type="http://schemas.openxmlformats.org/officeDocument/2006/relationships/slide"/><Relationship Id="rId57" Target="slides/slide28.xml" Type="http://schemas.openxmlformats.org/officeDocument/2006/relationships/slide"/><Relationship Id="rId58" Target="slides/slide29.xml" Type="http://schemas.openxmlformats.org/officeDocument/2006/relationships/slide"/><Relationship Id="rId59" Target="slides/slide30.xml" Type="http://schemas.openxmlformats.org/officeDocument/2006/relationships/slide"/><Relationship Id="rId6" Target="fonts/font6.fntdata" Type="http://schemas.openxmlformats.org/officeDocument/2006/relationships/font"/><Relationship Id="rId60" Target="slides/slide31.xml" Type="http://schemas.openxmlformats.org/officeDocument/2006/relationships/slide"/><Relationship Id="rId61" Target="slides/slide32.xml" Type="http://schemas.openxmlformats.org/officeDocument/2006/relationships/slide"/><Relationship Id="rId62" Target="slides/slide33.xml" Type="http://schemas.openxmlformats.org/officeDocument/2006/relationships/slide"/><Relationship Id="rId63" Target="slides/slide34.xml" Type="http://schemas.openxmlformats.org/officeDocument/2006/relationships/slide"/><Relationship Id="rId64" Target="slides/slide35.xml" Type="http://schemas.openxmlformats.org/officeDocument/2006/relationships/slide"/><Relationship Id="rId65" Target="slides/slide36.xml" Type="http://schemas.openxmlformats.org/officeDocument/2006/relationships/slide"/><Relationship Id="rId66" Target="slides/slide37.xml" Type="http://schemas.openxmlformats.org/officeDocument/2006/relationships/slide"/><Relationship Id="rId67" Target="slides/slide38.xml" Type="http://schemas.openxmlformats.org/officeDocument/2006/relationships/slide"/><Relationship Id="rId68" Target="slides/slide39.xml" Type="http://schemas.openxmlformats.org/officeDocument/2006/relationships/slide"/><Relationship Id="rId69" Target="slides/slide40.xml" Type="http://schemas.openxmlformats.org/officeDocument/2006/relationships/slide"/><Relationship Id="rId7" Target="fonts/font7.fntdata" Type="http://schemas.openxmlformats.org/officeDocument/2006/relationships/font"/><Relationship Id="rId70" Target="slides/slide41.xml" Type="http://schemas.openxmlformats.org/officeDocument/2006/relationships/slide"/><Relationship Id="rId71" Target="slides/slide42.xml" Type="http://schemas.openxmlformats.org/officeDocument/2006/relationships/slide"/><Relationship Id="rId72" Target="slides/slide43.xml" Type="http://schemas.openxmlformats.org/officeDocument/2006/relationships/slide"/><Relationship Id="rId73" Target="slides/slide44.xml" Type="http://schemas.openxmlformats.org/officeDocument/2006/relationships/slide"/><Relationship Id="rId74" Target="notesMasters/notesMaster1.xml" Type="http://schemas.openxmlformats.org/officeDocument/2006/relationships/notesMaster"/><Relationship Id="rId75" Target="theme/theme2.xml" Type="http://schemas.openxmlformats.org/officeDocument/2006/relationships/theme"/><Relationship Id="rId76" Target="notesSlides/notesSlide1.xml" Type="http://schemas.openxmlformats.org/officeDocument/2006/relationships/notesSlide"/><Relationship Id="rId77" Target="notesSlides/notesSlide2.xml" Type="http://schemas.openxmlformats.org/officeDocument/2006/relationships/notesSlide"/><Relationship Id="rId78" Target="notesSlides/notesSlide3.xml" Type="http://schemas.openxmlformats.org/officeDocument/2006/relationships/notesSlide"/><Relationship Id="rId79" Target="notesSlides/notesSlide4.xml" Type="http://schemas.openxmlformats.org/officeDocument/2006/relationships/notesSlide"/><Relationship Id="rId8" Target="fonts/font8.fntdata" Type="http://schemas.openxmlformats.org/officeDocument/2006/relationships/font"/><Relationship Id="rId80" Target="notesSlides/notesSlide5.xml" Type="http://schemas.openxmlformats.org/officeDocument/2006/relationships/notesSlide"/><Relationship Id="rId81" Target="notesSlides/notesSlide6.xml" Type="http://schemas.openxmlformats.org/officeDocument/2006/relationships/notesSlide"/><Relationship Id="rId82" Target="notesSlides/notesSlide7.xml" Type="http://schemas.openxmlformats.org/officeDocument/2006/relationships/notesSlide"/><Relationship Id="rId83" Target="notesSlides/notesSlide8.xml" Type="http://schemas.openxmlformats.org/officeDocument/2006/relationships/notesSlide"/><Relationship Id="rId84" Target="notesSlides/notesSlide9.xml" Type="http://schemas.openxmlformats.org/officeDocument/2006/relationships/notesSlide"/><Relationship Id="rId85" Target="notesSlides/notesSlide10.xml" Type="http://schemas.openxmlformats.org/officeDocument/2006/relationships/notesSlide"/><Relationship Id="rId86" Target="notesSlides/notesSlide11.xml" Type="http://schemas.openxmlformats.org/officeDocument/2006/relationships/notesSlide"/><Relationship Id="rId87" Target="notesSlides/notesSlide12.xml" Type="http://schemas.openxmlformats.org/officeDocument/2006/relationships/notesSlide"/><Relationship Id="rId88" Target="notesSlides/notesSlide13.xml" Type="http://schemas.openxmlformats.org/officeDocument/2006/relationships/notesSlide"/><Relationship Id="rId89" Target="notesSlides/notesSlide14.xml" Type="http://schemas.openxmlformats.org/officeDocument/2006/relationships/notesSlide"/><Relationship Id="rId9" Target="fonts/font9.fntdata" Type="http://schemas.openxmlformats.org/officeDocument/2006/relationships/font"/><Relationship Id="rId90" Target="notesSlides/notesSlide15.xml" Type="http://schemas.openxmlformats.org/officeDocument/2006/relationships/notesSlide"/><Relationship Id="rId91" Target="notesSlides/notesSlide16.xml" Type="http://schemas.openxmlformats.org/officeDocument/2006/relationships/notesSlide"/><Relationship Id="rId92" Target="notesSlides/notesSlide17.xml" Type="http://schemas.openxmlformats.org/officeDocument/2006/relationships/notesSlide"/><Relationship Id="rId93" Target="notesSlides/notesSlide18.xml" Type="http://schemas.openxmlformats.org/officeDocument/2006/relationships/notesSlide"/><Relationship Id="rId94" Target="notesSlides/notesSlide19.xml" Type="http://schemas.openxmlformats.org/officeDocument/2006/relationships/notesSlide"/><Relationship Id="rId95" Target="notesSlides/notesSlide20.xml" Type="http://schemas.openxmlformats.org/officeDocument/2006/relationships/notesSlide"/><Relationship Id="rId96" Target="notesSlides/notesSlide21.xml" Type="http://schemas.openxmlformats.org/officeDocument/2006/relationships/notesSlide"/><Relationship Id="rId97" Target="notesSlides/notesSlide22.xml" Type="http://schemas.openxmlformats.org/officeDocument/2006/relationships/notesSlide"/><Relationship Id="rId98" Target="notesSlides/notesSlide23.xml" Type="http://schemas.openxmlformats.org/officeDocument/2006/relationships/notesSlide"/><Relationship Id="rId99" Target="notesSlides/notesSlide24.xml" Type="http://schemas.openxmlformats.org/officeDocument/2006/relationships/note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2.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3.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4.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Have you ever had a moment in your life </a:t>
            </a:r>
          </a:p>
          <a:p>
            <a:r>
              <a:rPr lang="en-US"/>
              <a:t>that made you question EVERYTHING?</a:t>
            </a:r>
          </a:p>
          <a:p>
            <a:r>
              <a:rPr lang="en-US"/>
              <a:t>Mine was losing my mom suddenly after a short battle with breast cancer </a:t>
            </a:r>
          </a:p>
          <a:p>
            <a:r>
              <a:rPr lang="en-US"/>
              <a:t>She was just 55.</a:t>
            </a:r>
          </a:p>
          <a:p>
            <a:r>
              <a:rPr lang="en-US"/>
              <a:t/>
            </a:r>
          </a:p>
          <a:p>
            <a:r>
              <a:rPr lang="en-US"/>
              <a:t>In the weeks and months following her death </a:t>
            </a:r>
          </a:p>
          <a:p>
            <a:r>
              <a:rPr lang="en-US"/>
              <a:t>a question echoed in my mind…</a:t>
            </a:r>
          </a:p>
          <a:p>
            <a:r>
              <a:rPr lang="en-US"/>
              <a:t>“What are you doing with this one precious life you’ve been given? Are you making each moment matter?</a:t>
            </a:r>
          </a:p>
          <a:p>
            <a:r>
              <a:rPr lang="en-US"/>
              <a:t/>
            </a:r>
          </a:p>
          <a:p>
            <a:r>
              <a:rPr lang="en-US"/>
              <a:t>Her death changed the way I looked at my life</a:t>
            </a:r>
          </a:p>
          <a:p>
            <a:r>
              <a:rPr lang="en-US"/>
              <a:t>Everyday there were challenges. </a:t>
            </a:r>
          </a:p>
          <a:p>
            <a:r>
              <a:rPr lang="en-US"/>
              <a:t>At work </a:t>
            </a:r>
          </a:p>
          <a:p>
            <a:r>
              <a:rPr lang="en-US"/>
              <a:t>In relationships</a:t>
            </a:r>
          </a:p>
          <a:p>
            <a:r>
              <a:rPr lang="en-US"/>
              <a:t>Out In the world   </a:t>
            </a:r>
          </a:p>
          <a:p>
            <a:r>
              <a:rPr lang="en-US"/>
              <a:t>I’d experience a stressful moment, </a:t>
            </a:r>
          </a:p>
          <a:p>
            <a:r>
              <a:rPr lang="en-US"/>
              <a:t>but even when the moment ended - </a:t>
            </a:r>
          </a:p>
          <a:p>
            <a:r>
              <a:rPr lang="en-US"/>
              <a:t>my body, mind and heart </a:t>
            </a:r>
          </a:p>
          <a:p>
            <a:r>
              <a:rPr lang="en-US"/>
              <a:t>would be left with the residue of stress </a:t>
            </a:r>
          </a:p>
          <a:p>
            <a:r>
              <a:rPr lang="en-US"/>
              <a:t/>
            </a:r>
          </a:p>
          <a:p>
            <a:r>
              <a:rPr lang="en-US"/>
              <a:t>I held tension</a:t>
            </a:r>
          </a:p>
          <a:p>
            <a:r>
              <a:rPr lang="en-US"/>
              <a:t>in my neck and shoulders that even a massage couldn’t resolve</a:t>
            </a:r>
          </a:p>
          <a:p>
            <a:r>
              <a:rPr lang="en-US"/>
              <a:t/>
            </a:r>
          </a:p>
          <a:p>
            <a:r>
              <a:rPr lang="en-US"/>
              <a:t>I’d have trouble falling asleep, </a:t>
            </a:r>
          </a:p>
          <a:p>
            <a:r>
              <a:rPr lang="en-US"/>
              <a:t>my mind consumed with racing thoughts and worst case scenarios </a:t>
            </a:r>
          </a:p>
          <a:p>
            <a:r>
              <a:rPr lang="en-US"/>
              <a:t>that would create feelings of </a:t>
            </a:r>
          </a:p>
          <a:p>
            <a:r>
              <a:rPr lang="en-US"/>
              <a:t>Worry and anxiety, </a:t>
            </a:r>
          </a:p>
          <a:p>
            <a:r>
              <a:rPr lang="en-US"/>
              <a:t/>
            </a:r>
          </a:p>
          <a:p>
            <a:r>
              <a:rPr lang="en-US"/>
              <a:t>Even small inconveniences felt completely overwhelming</a:t>
            </a:r>
          </a:p>
          <a:p>
            <a:r>
              <a:rPr lang="en-US"/>
              <a:t>I was letting stress dictate my life</a:t>
            </a:r>
          </a:p>
          <a:p>
            <a:r>
              <a:rPr lang="en-US"/>
              <a:t/>
            </a:r>
          </a:p>
          <a:p>
            <a:r>
              <a:rPr lang="en-US"/>
              <a:t>After losing my mom when she was so young </a:t>
            </a:r>
          </a:p>
          <a:p>
            <a:r>
              <a:rPr lang="en-US"/>
              <a:t>it hit me, </a:t>
            </a:r>
          </a:p>
          <a:p>
            <a:r>
              <a:rPr lang="en-US"/>
              <a:t/>
            </a:r>
          </a:p>
          <a:p>
            <a:r>
              <a:rPr lang="en-US"/>
              <a:t>I can’t control the QUANTITY OF MY LIFE  BUT what about the QUALITY?</a:t>
            </a:r>
          </a:p>
          <a:p>
            <a:r>
              <a:rPr lang="en-US"/>
              <a:t/>
            </a:r>
          </a:p>
          <a:p>
            <a:r>
              <a:rPr lang="en-US"/>
              <a:t>I may not live to be 80,</a:t>
            </a:r>
          </a:p>
          <a:p>
            <a:r>
              <a:rPr lang="en-US"/>
              <a:t>But how do I make each moment I do have, matter?</a:t>
            </a:r>
          </a:p>
          <a:p>
            <a:r>
              <a:rPr lang="en-US"/>
              <a:t/>
            </a:r>
          </a:p>
          <a:p>
            <a:r>
              <a:rPr lang="en-US"/>
              <a:t>Here’s what I know with 100% certainty: </a:t>
            </a:r>
          </a:p>
          <a:p>
            <a:r>
              <a:rPr lang="en-US"/>
              <a:t>No matter who you are – </a:t>
            </a:r>
          </a:p>
          <a:p>
            <a:r>
              <a:rPr lang="en-US"/>
              <a:t>You’ll go through difficult times – </a:t>
            </a:r>
          </a:p>
          <a:p>
            <a:r>
              <a:rPr lang="en-US"/>
              <a:t/>
            </a:r>
          </a:p>
          <a:p>
            <a:r>
              <a:rPr lang="en-US"/>
              <a:t>the challenges you're facing now </a:t>
            </a:r>
          </a:p>
          <a:p>
            <a:r>
              <a:rPr lang="en-US"/>
              <a:t>aren't the first you've encountered - </a:t>
            </a:r>
          </a:p>
          <a:p>
            <a:r>
              <a:rPr lang="en-US"/>
              <a:t>And if you’re lucky, they won't be the last.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mindfulness teaching that helps us with inner calm is called the 2 arrows </a:t>
            </a:r>
          </a:p>
          <a:p>
            <a:r>
              <a:rPr lang="en-US"/>
              <a:t/>
            </a:r>
          </a:p>
          <a:p>
            <a:r>
              <a:rPr lang="en-US"/>
              <a:t>Not a trick question….is it more painful to be struck with 1 or 2 arrows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Example of kids getting a vaccination</a:t>
            </a:r>
          </a:p>
          <a:p>
            <a:r>
              <a:rPr lang="en-US"/>
              <a:t/>
            </a:r>
          </a:p>
          <a:p>
            <a:r>
              <a:rPr lang="en-US"/>
              <a:t>Or  have you ever lost a good night of sleep worrying about the wellbeing of a resident you care for, or thinking about a difficult conversation you had with a residents family member or a colleague, lengthy paperwork and thinking about complicated regulations, issues with staffing, or even your own loved ones wellbeing?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but our reaction creates MORE pain </a:t>
            </a:r>
          </a:p>
          <a:p>
            <a:r>
              <a:rPr lang="en-US"/>
              <a:t/>
            </a:r>
          </a:p>
          <a:p>
            <a:r>
              <a:rPr lang="en-US"/>
              <a:t>it would be like purposefully choosing to turn up the volume on the song you dislike or take another serving of your least favourite food.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Neighbours - 2nd arrows all over - suffering </a:t>
            </a:r>
          </a:p>
          <a:p>
            <a:r>
              <a:rPr lang="en-US"/>
              <a:t>Farmer - not shooting any second arrows in the story. </a:t>
            </a:r>
          </a:p>
          <a:p>
            <a:r>
              <a:rPr lang="en-US"/>
              <a:t/>
            </a:r>
          </a:p>
          <a:p>
            <a:r>
              <a:rPr lang="en-US"/>
              <a:t>So what is the farmer doing differently?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Take a look at this image: </a:t>
            </a:r>
          </a:p>
          <a:p>
            <a:r>
              <a:rPr lang="en-US"/>
              <a:t>Same reality that both human and dog are experiencing - but their experience is TOTALLY different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Human = neighbours: 2nd arrows shot and lots of what ifs.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Dog = like farmer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He’s not in the what if mind but in the what IS mind</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we want to turn down the volume on stress, maybe shifting from what if to what is may be a solution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is = mindfulness present not for or against - sometimes unpleasant things happen that turn out to be the best thing that happened. Sometimes great things happen that turn out to be horrible. Son broke his leg but didn’t have to go to war. New software makes your work go faster.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Stress is unavoidable - but it doesn't have to dictate our lives</a:t>
            </a:r>
          </a:p>
          <a:p>
            <a:r>
              <a:rPr lang="en-US"/>
              <a:t/>
            </a:r>
          </a:p>
          <a:p>
            <a:r>
              <a:rPr lang="en-US"/>
              <a:t>You might wish you could completely erase stress from your life…but stress is kind of like the game ‘whack a mole’ - you can try to get rid of one source, but another will pop back up in its place. </a:t>
            </a:r>
          </a:p>
          <a:p>
            <a:r>
              <a:rPr lang="en-US"/>
              <a:t/>
            </a:r>
          </a:p>
          <a:p>
            <a:r>
              <a:rPr lang="en-US"/>
              <a:t>  Wishing for no stress is wishing life away. </a:t>
            </a:r>
          </a:p>
          <a:p>
            <a:r>
              <a:rPr lang="en-US"/>
              <a:t/>
            </a:r>
          </a:p>
          <a:p>
            <a:r>
              <a:rPr lang="en-US"/>
              <a:t>I look at life differently after my mom’s death – it’s possible to thrive through change and challenge- and it’s simpler than we think.</a:t>
            </a:r>
            <a:br>
              <a:rPr lang="en-US"/>
            </a:br>
            <a:r>
              <a:rPr lang="en-US"/>
              <a:t>Mindfulness one of best research based ways to become unshakable and BE RESILIENT through stress </a:t>
            </a:r>
          </a:p>
          <a:p>
            <a:r>
              <a:rPr lang="en-US"/>
              <a:t>And it’s a culmination of small (and seemingly insignificant) daily actions and attitudes. But just like brushing your teeth, those choices add up</a:t>
            </a:r>
          </a:p>
          <a:p>
            <a:r>
              <a:rPr lang="en-US"/>
              <a:t/>
            </a:r>
          </a:p>
          <a:p>
            <a:r>
              <a:rPr lang="en-US"/>
              <a:t>first way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how do we shift from what if to what is?</a:t>
            </a:r>
          </a:p>
          <a:p>
            <a:r>
              <a:rPr lang="en-US"/>
              <a:t/>
            </a:r>
          </a:p>
          <a:p>
            <a:r>
              <a:rPr lang="en-US"/>
              <a:t>Because much of our stress is not about what is but due to our minds WHAT IF thinking </a:t>
            </a:r>
          </a:p>
          <a:p>
            <a:r>
              <a:rPr lang="en-US"/>
              <a:t/>
            </a:r>
          </a:p>
          <a:p>
            <a:r>
              <a:rPr lang="en-US"/>
              <a:t>Some examples </a:t>
            </a:r>
          </a:p>
          <a:p>
            <a:r>
              <a:rPr lang="en-US"/>
              <a:t>What if this person isn't okay?</a:t>
            </a:r>
          </a:p>
          <a:p>
            <a:r>
              <a:rPr lang="en-US"/>
              <a:t>What if this gets worse?</a:t>
            </a:r>
          </a:p>
          <a:p>
            <a:r>
              <a:rPr lang="en-US"/>
              <a:t>What if I can’t do it?</a:t>
            </a:r>
          </a:p>
          <a:p>
            <a:r>
              <a:rPr lang="en-US"/>
              <a:t>What if people don't take this seriously and it ends up being worse than it already is?</a:t>
            </a:r>
          </a:p>
          <a:p>
            <a:r>
              <a:rPr lang="en-US"/>
              <a:t/>
            </a:r>
          </a:p>
          <a:p>
            <a:r>
              <a:rPr lang="en-US"/>
              <a:t>This is the "what if" mind. Can you feel the internal tension?</a:t>
            </a:r>
          </a:p>
          <a:p>
            <a:r>
              <a:rPr lang="en-US"/>
              <a:t/>
            </a:r>
          </a:p>
          <a:p>
            <a:r>
              <a:rPr lang="en-US"/>
              <a:t>"What Ifs" aren’t all bad - help us prepare and take useful action, but too much "what ifs" can disconnect from our current reality, creating unnecessary stress. </a:t>
            </a:r>
          </a:p>
          <a:p>
            <a:r>
              <a:rPr lang="en-US"/>
              <a:t/>
            </a:r>
          </a:p>
          <a:p>
            <a:r>
              <a:rPr lang="en-US"/>
              <a:t>The "what is" mind connects you to what is actually in your present moment.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you can access it by simply asking, "what is here right now?"</a:t>
            </a:r>
          </a:p>
          <a:p>
            <a:r>
              <a:rPr lang="en-US"/>
              <a:t/>
            </a:r>
          </a:p>
          <a:p>
            <a:r>
              <a:rPr lang="en-US"/>
              <a:t>mindfulness  is the best way to train our mind to be more in the WHAT IS mode. </a:t>
            </a:r>
          </a:p>
          <a:p>
            <a:r>
              <a:rPr lang="en-US"/>
              <a:t/>
            </a:r>
          </a:p>
          <a:p>
            <a:r>
              <a:rPr lang="en-US"/>
              <a:t>Sit and settle your body into chair </a:t>
            </a:r>
          </a:p>
          <a:p>
            <a:r>
              <a:rPr lang="en-US"/>
              <a:t>Start to notice what IS </a:t>
            </a:r>
          </a:p>
          <a:p>
            <a:r>
              <a:rPr lang="en-US"/>
              <a:t/>
            </a:r>
          </a:p>
          <a:p>
            <a:r>
              <a:rPr lang="en-US"/>
              <a:t>Demo for them</a:t>
            </a:r>
          </a:p>
          <a:p>
            <a:r>
              <a:rPr lang="en-US"/>
              <a:t/>
            </a:r>
          </a:p>
          <a:p>
            <a:r>
              <a:rPr lang="en-US"/>
              <a:t>This is really a mindfulness practice - orienting our mind to the present moment! </a:t>
            </a:r>
          </a:p>
          <a:p>
            <a:r>
              <a:rPr lang="en-US"/>
              <a:t/>
            </a:r>
          </a:p>
          <a:p>
            <a:r>
              <a:rPr lang="en-US"/>
              <a:t>By connecting to the most basic elements of our present moment experience, we often see that our current reality is less of a catastrophe than our mind is making it out to be. Reducing our stress moment by moment.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review</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3rd mindfulness helps calm our nervous system - our bodies which in the long run can reduce burnout - this requires learning how to relax and rest</a:t>
            </a:r>
          </a:p>
          <a:p>
            <a:r>
              <a:rPr lang="en-US"/>
              <a:t/>
            </a:r>
          </a:p>
          <a:p>
            <a:r>
              <a:rPr lang="en-US"/>
              <a:t>you see it’s not the stress itself that’s our problem. There’s another factor we need to address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professor of a stress management course hold up a glass of water in her class and asks her students “How heavy is the glass of water I’m holding?”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She continues “Your stresses and worries are like this. Think about them for a while nothing much happens. Think about them all day long, and you’ll feel overwhelmed by negativity and anxiety and maybe even paralyzed. Incapable of doing anything else.”</a:t>
            </a:r>
          </a:p>
          <a:p>
            <a:r>
              <a:rPr lang="en-US"/>
              <a:t>So maybe it’s not the stress itself that’s our problem. It’s how long we are carrying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it’s delusional to think we can get little sleep and take poor care of ourselves and think we’re going to be more effective. </a:t>
            </a:r>
          </a:p>
          <a:p>
            <a:r>
              <a:rPr lang="en-US"/>
              <a:t>you can succeed much more eff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we want is an Agile nervous system - stress unavoidable - but we can have times of rest and relaxation between them</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reality of nervous system - states of chronic/long term stress</a:t>
            </a:r>
          </a:p>
          <a:p>
            <a:r>
              <a:rPr lang="en-US"/>
              <a:t>Shooting 2nd arrows </a:t>
            </a:r>
          </a:p>
          <a:p>
            <a:r>
              <a:rPr lang="en-US"/>
              <a:t>Wandering mind </a:t>
            </a:r>
          </a:p>
          <a:p>
            <a:r>
              <a:rPr lang="en-US"/>
              <a:t/>
            </a:r>
          </a:p>
          <a:p>
            <a:r>
              <a:rPr lang="en-US"/>
              <a:t>It’s not the stress - but how long our nervous system has to carry that starts to take a toll and lead to burnout</a:t>
            </a:r>
          </a:p>
          <a:p>
            <a:r>
              <a:rPr lang="en-US"/>
              <a:t>Our nervous system needs rest from stress - how does our modern world see rest? Lazy unproductive?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Like you would wash off the residue of last night’s dinner from your dishes before putting them away in the cupboard, we need a way of rinsing off the residue of stressful moments. </a:t>
            </a:r>
          </a:p>
          <a:p>
            <a:r>
              <a:rPr lang="en-US"/>
              <a:t/>
            </a:r>
          </a:p>
          <a:p>
            <a:r>
              <a:rPr lang="en-US"/>
              <a:t>Not just about feeling calm - When you calm your nervous system you’re more effective at problem solving and less likely to be reactive, irritable, and overwhelmed.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might wonder how we can be more like the farmer when we encounter changes and stress in our lives</a:t>
            </a:r>
          </a:p>
          <a:p>
            <a:r>
              <a:rPr lang="en-US"/>
              <a:t/>
            </a:r>
          </a:p>
          <a:p>
            <a:r>
              <a:rPr lang="en-US"/>
              <a:t>This story gives us our first step to stressing better by illustrating one of the most fundamental truths of life.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FREE GIFT </a:t>
            </a:r>
          </a:p>
          <a:p>
            <a:r>
              <a:rPr lang="en-US"/>
              <a:t/>
            </a:r>
          </a:p>
          <a:p>
            <a:r>
              <a:rPr lang="en-US"/>
              <a:t>as you can see I'm passionate </a:t>
            </a:r>
          </a:p>
          <a:p>
            <a:r>
              <a:rPr lang="en-US"/>
              <a:t/>
            </a:r>
          </a:p>
          <a:p>
            <a:r>
              <a:rPr lang="en-US"/>
              <a:t>these might seem like small actions but they add up - maybe to burnout and overwhelm</a:t>
            </a:r>
          </a:p>
          <a:p>
            <a:r>
              <a:rPr lang="en-US"/>
              <a:t/>
            </a:r>
          </a:p>
          <a:p>
            <a:r>
              <a:rPr lang="en-US"/>
              <a:t>i remember when that was my situation....</a:t>
            </a:r>
          </a:p>
          <a:p>
            <a:r>
              <a:rPr lang="en-US"/>
              <a:t/>
            </a:r>
          </a:p>
          <a:p>
            <a:r>
              <a:rPr lang="en-US"/>
              <a:t>a few weeks after my mom's funeral i finally returned to my work - at the time a NFP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All life is … is a collection of moments. They can lead us to a life consumed by tension and overwhelm…</a:t>
            </a:r>
          </a:p>
          <a:p>
            <a:r>
              <a:rPr lang="en-US"/>
              <a:t/>
            </a:r>
          </a:p>
          <a:p>
            <a:r>
              <a:rPr lang="en-US"/>
              <a:t>Or, we can create more ease and fulfillment by making small shifts.</a:t>
            </a:r>
          </a:p>
          <a:p>
            <a:r>
              <a:rPr lang="en-US"/>
              <a:t> </a:t>
            </a:r>
          </a:p>
          <a:p>
            <a:r>
              <a:rPr lang="en-US"/>
              <a:t>New moment. New choice.  </a:t>
            </a:r>
          </a:p>
          <a:p>
            <a:r>
              <a:rPr lang="en-US"/>
              <a:t/>
            </a:r>
          </a:p>
          <a:p>
            <a:r>
              <a:rPr lang="en-US"/>
              <a:t>So, what choices will you make in the moments you’re still lucky enough to have?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 can’t stop the waves of change and challenge and stress in your life, but using mindfulness you can learn to surf them with more ease and less burnout.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nature of life is ever-changing. Everything we know is in a state of flux. In mindfulness we call this impermanence</a:t>
            </a:r>
          </a:p>
          <a:p>
            <a:r>
              <a:rPr lang="en-US"/>
              <a:t/>
            </a:r>
          </a:p>
          <a:p>
            <a:r>
              <a:rPr lang="en-US"/>
              <a:t>The change part is non-negotiable (changing team members, changes in levels of resident health, in levels of funding, ), but the part that we can influence is our RESPONSE to change and challenge.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Many of us tend to react to changes like the neighbors/LIKE A THERMOMETER to its environment</a:t>
            </a:r>
          </a:p>
          <a:p>
            <a:r>
              <a:rPr lang="en-US"/>
              <a:t/>
            </a:r>
          </a:p>
          <a:p>
            <a:r>
              <a:rPr lang="en-US"/>
              <a:t>This is when stress starts to dictate our lives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Mindfulness helps us become a thermostat –  instead of always reacting to change like it came out of nowhere, we can set our internal attitude to accept change as a non-negotiable reality, then no matter what ups and downs we face, we can access a state of inner calm and resourcefulness amidst stress and chaos. </a:t>
            </a:r>
          </a:p>
          <a:p>
            <a:r>
              <a:rPr lang="en-US"/>
              <a:t/>
            </a:r>
          </a:p>
          <a:p>
            <a:r>
              <a:rPr lang="en-US"/>
              <a:t>the changes that may initially seem negative, can sometimes turn out in our favour! new process will actually make your job faster and easier? Maybe the stress of kids adjusting to new school = making life long friendships </a:t>
            </a:r>
          </a:p>
          <a:p>
            <a:r>
              <a:rPr lang="en-US"/>
              <a:t/>
            </a:r>
          </a:p>
          <a:p>
            <a:r>
              <a:rPr lang="en-US"/>
              <a:t>MINDFULNESS PRACTICE</a:t>
            </a:r>
          </a:p>
          <a:p>
            <a:r>
              <a:rPr lang="en-US"/>
              <a:t>mindfulness is about having our mind in the present moment and realizing the the reality that things are always in a state of flux </a:t>
            </a:r>
          </a:p>
          <a:p>
            <a:r>
              <a:rPr lang="en-US"/>
              <a:t/>
            </a:r>
          </a:p>
          <a:p>
            <a:r>
              <a:rPr lang="en-US"/>
              <a:t>'right now, it's like this" practice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can help us accept the reality of constant change - it’s an ongoing process and one enhanced by a long term  practice of mindfulness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 2 - turn down the volume on mental stress to create a sense of inner calm even when things are chaotic around us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gif"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gif"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4.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5.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6.jpeg" Type="http://schemas.openxmlformats.org/officeDocument/2006/relationships/image"/><Relationship Id="rId4" Target="../media/image7.jpeg" Type="http://schemas.openxmlformats.org/officeDocument/2006/relationships/image"/><Relationship Id="rId5" Target="../media/image8.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6.jpeg" Type="http://schemas.openxmlformats.org/officeDocument/2006/relationships/image"/><Relationship Id="rId4" Target="../media/image7.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9.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0.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2.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14.jpeg" Type="http://schemas.openxmlformats.org/officeDocument/2006/relationships/image"/><Relationship Id="rId4" Target="../media/image15.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16.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16.pn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19.png" Type="http://schemas.openxmlformats.org/officeDocument/2006/relationships/image"/><Relationship Id="rId7" Target="../media/image20.svg" Type="http://schemas.openxmlformats.org/officeDocument/2006/relationships/image"/><Relationship Id="rId8" Target="../media/image21.png" Type="http://schemas.openxmlformats.org/officeDocument/2006/relationships/image"/><Relationship Id="rId9" Target="../media/image22.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16.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16.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23.png" Type="http://schemas.openxmlformats.org/officeDocument/2006/relationships/image"/><Relationship Id="rId4" Target="../media/image24.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25.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23.png" Type="http://schemas.openxmlformats.org/officeDocument/2006/relationships/image"/><Relationship Id="rId4" Target="../media/image24.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6.jpeg" Type="http://schemas.openxmlformats.org/officeDocument/2006/relationships/image"/><Relationship Id="rId4" Target="../media/image7.jpe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26.jpe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 Id="rId3" Target="../media/image27.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27.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28.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29.jpeg" Type="http://schemas.openxmlformats.org/officeDocument/2006/relationships/image"/><Relationship Id="rId4" Target="../media/image30.jpe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8.xml" Type="http://schemas.openxmlformats.org/officeDocument/2006/relationships/notesSlide"/><Relationship Id="rId3" Target="../media/image30.jpeg" Type="http://schemas.openxmlformats.org/officeDocument/2006/relationships/image"/><Relationship Id="rId4" Target="../media/image29.jpe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33.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2.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9.xml" Type="http://schemas.openxmlformats.org/officeDocument/2006/relationships/notesSlide"/><Relationship Id="rId3" Target="../media/image35.jpe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0.xml" Type="http://schemas.openxmlformats.org/officeDocument/2006/relationships/notesSlide"/><Relationship Id="rId3" Target="../media/image36.png" Type="http://schemas.openxmlformats.org/officeDocument/2006/relationships/image"/><Relationship Id="rId4" Target="../media/image37.svg" Type="http://schemas.openxmlformats.org/officeDocument/2006/relationships/image"/><Relationship Id="rId5" Target="../media/image38.jpeg" Type="http://schemas.openxmlformats.org/officeDocument/2006/relationships/image"/><Relationship Id="rId6" Target="../media/image39.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1.xml" Type="http://schemas.openxmlformats.org/officeDocument/2006/relationships/notesSlide"/><Relationship Id="rId3" Target="../media/image40.jpe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2.xml" Type="http://schemas.openxmlformats.org/officeDocument/2006/relationships/notesSlide"/><Relationship Id="rId3" Target="../media/image41.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3.gif"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gif"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gif"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gif"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gif" Type="http://schemas.openxmlformats.org/officeDocument/2006/relationships/image"/></Relationships>
</file>

<file path=ppt/slides/slide1.xml><?xml version="1.0" encoding="utf-8"?>
<p:sld xmlns:p="http://schemas.openxmlformats.org/presentationml/2006/main" xmlns:a="http://schemas.openxmlformats.org/drawingml/2006/main">
  <p:cSld>
    <p:bg>
      <p:bgPr>
        <a:solidFill>
          <a:srgbClr val="217E81"/>
        </a:solidFill>
      </p:bgPr>
    </p:bg>
    <p:spTree>
      <p:nvGrpSpPr>
        <p:cNvPr id="1" name=""/>
        <p:cNvGrpSpPr/>
        <p:nvPr/>
      </p:nvGrpSpPr>
      <p:grpSpPr>
        <a:xfrm>
          <a:off x="0" y="0"/>
          <a:ext cx="0" cy="0"/>
          <a:chOff x="0" y="0"/>
          <a:chExt cx="0" cy="0"/>
        </a:xfrm>
      </p:grpSpPr>
      <p:sp>
        <p:nvSpPr>
          <p:cNvPr name="TextBox 2" id="2"/>
          <p:cNvSpPr txBox="true"/>
          <p:nvPr/>
        </p:nvSpPr>
        <p:spPr>
          <a:xfrm rot="0">
            <a:off x="755972" y="2097896"/>
            <a:ext cx="15897146" cy="1057919"/>
          </a:xfrm>
          <a:prstGeom prst="rect">
            <a:avLst/>
          </a:prstGeom>
        </p:spPr>
        <p:txBody>
          <a:bodyPr anchor="t" rtlCol="false" tIns="0" lIns="0" bIns="0" rIns="0">
            <a:spAutoFit/>
          </a:bodyPr>
          <a:lstStyle/>
          <a:p>
            <a:pPr algn="r">
              <a:lnSpc>
                <a:spcPts val="7900"/>
              </a:lnSpc>
            </a:pPr>
            <a:r>
              <a:rPr lang="en-US" sz="7900" spc="-158">
                <a:solidFill>
                  <a:srgbClr val="FAEDC2"/>
                </a:solidFill>
                <a:latin typeface="Gallery Modern"/>
              </a:rPr>
              <a:t>STRESS BETTER AND AVOID BURNOUT</a:t>
            </a:r>
          </a:p>
        </p:txBody>
      </p:sp>
      <p:sp>
        <p:nvSpPr>
          <p:cNvPr name="AutoShape 3" id="3"/>
          <p:cNvSpPr/>
          <p:nvPr/>
        </p:nvSpPr>
        <p:spPr>
          <a:xfrm rot="0">
            <a:off x="-138566" y="633826"/>
            <a:ext cx="18997391" cy="0"/>
          </a:xfrm>
          <a:prstGeom prst="line">
            <a:avLst/>
          </a:prstGeom>
          <a:ln cap="rnd" w="66675">
            <a:solidFill>
              <a:srgbClr val="FAEDC2"/>
            </a:solidFill>
            <a:prstDash val="solid"/>
            <a:headEnd type="none" len="sm" w="sm"/>
            <a:tailEnd type="none" len="sm" w="sm"/>
          </a:ln>
        </p:spPr>
      </p:sp>
      <p:sp>
        <p:nvSpPr>
          <p:cNvPr name="AutoShape 4" id="4"/>
          <p:cNvSpPr/>
          <p:nvPr/>
        </p:nvSpPr>
        <p:spPr>
          <a:xfrm rot="0">
            <a:off x="-138566" y="9586499"/>
            <a:ext cx="18863595" cy="0"/>
          </a:xfrm>
          <a:prstGeom prst="line">
            <a:avLst/>
          </a:prstGeom>
          <a:ln cap="rnd" w="66675">
            <a:solidFill>
              <a:srgbClr val="FAEDC2"/>
            </a:solidFill>
            <a:prstDash val="solid"/>
            <a:headEnd type="none" len="sm" w="sm"/>
            <a:tailEnd type="none" len="sm" w="sm"/>
          </a:ln>
        </p:spPr>
      </p:sp>
      <p:sp>
        <p:nvSpPr>
          <p:cNvPr name="AutoShape 5" id="5"/>
          <p:cNvSpPr/>
          <p:nvPr/>
        </p:nvSpPr>
        <p:spPr>
          <a:xfrm rot="0">
            <a:off x="-138566" y="831794"/>
            <a:ext cx="18646857" cy="0"/>
          </a:xfrm>
          <a:prstGeom prst="line">
            <a:avLst/>
          </a:prstGeom>
          <a:ln cap="rnd" w="28575">
            <a:solidFill>
              <a:srgbClr val="FAEDC2"/>
            </a:solidFill>
            <a:prstDash val="solid"/>
            <a:headEnd type="none" len="sm" w="sm"/>
            <a:tailEnd type="none" len="sm" w="sm"/>
          </a:ln>
        </p:spPr>
      </p:sp>
      <p:sp>
        <p:nvSpPr>
          <p:cNvPr name="AutoShape 6" id="6"/>
          <p:cNvSpPr/>
          <p:nvPr/>
        </p:nvSpPr>
        <p:spPr>
          <a:xfrm rot="0">
            <a:off x="-138566" y="9426631"/>
            <a:ext cx="18863595" cy="0"/>
          </a:xfrm>
          <a:prstGeom prst="line">
            <a:avLst/>
          </a:prstGeom>
          <a:ln cap="rnd" w="28575">
            <a:solidFill>
              <a:srgbClr val="FAEDC2"/>
            </a:solidFill>
            <a:prstDash val="solid"/>
            <a:headEnd type="none" len="sm" w="sm"/>
            <a:tailEnd type="none" len="sm" w="sm"/>
          </a:ln>
        </p:spPr>
      </p:sp>
      <p:sp>
        <p:nvSpPr>
          <p:cNvPr name="TextBox 7" id="7"/>
          <p:cNvSpPr txBox="true"/>
          <p:nvPr/>
        </p:nvSpPr>
        <p:spPr>
          <a:xfrm rot="0">
            <a:off x="9526601" y="6097620"/>
            <a:ext cx="6969844" cy="1783715"/>
          </a:xfrm>
          <a:prstGeom prst="rect">
            <a:avLst/>
          </a:prstGeom>
        </p:spPr>
        <p:txBody>
          <a:bodyPr anchor="t" rtlCol="false" tIns="0" lIns="0" bIns="0" rIns="0">
            <a:spAutoFit/>
          </a:bodyPr>
          <a:lstStyle/>
          <a:p>
            <a:pPr algn="ctr">
              <a:lnSpc>
                <a:spcPts val="14560"/>
              </a:lnSpc>
            </a:pPr>
            <a:r>
              <a:rPr lang="en-US" sz="10400">
                <a:solidFill>
                  <a:srgbClr val="FAEDC2"/>
                </a:solidFill>
                <a:latin typeface="Just Sunday "/>
              </a:rPr>
              <a:t>with Trish Tutton</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AEDC2"/>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217E81"/>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217E81"/>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217E81"/>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217E81"/>
            </a:solidFill>
            <a:prstDash val="solid"/>
            <a:headEnd type="none" len="sm" w="sm"/>
            <a:tailEnd type="none" len="sm" w="sm"/>
          </a:ln>
        </p:spPr>
      </p:sp>
      <p:pic>
        <p:nvPicPr>
          <p:cNvPr name="Picture 6" id="6"/>
          <p:cNvPicPr>
            <a:picLocks noChangeAspect="true"/>
          </p:cNvPicPr>
          <p:nvPr/>
        </p:nvPicPr>
        <p:blipFill>
          <a:blip r:embed="rId2"/>
          <a:srcRect l="0" t="0" r="0" b="0"/>
          <a:stretch>
            <a:fillRect/>
          </a:stretch>
        </p:blipFill>
        <p:spPr>
          <a:xfrm flipH="false" flipV="false" rot="0">
            <a:off x="841193" y="2441444"/>
            <a:ext cx="4747165" cy="6634237"/>
          </a:xfrm>
          <a:prstGeom prst="rect">
            <a:avLst/>
          </a:prstGeom>
        </p:spPr>
      </p:pic>
      <p:sp>
        <p:nvSpPr>
          <p:cNvPr name="TextBox 7" id="7"/>
          <p:cNvSpPr txBox="true"/>
          <p:nvPr/>
        </p:nvSpPr>
        <p:spPr>
          <a:xfrm rot="0">
            <a:off x="1725559" y="1612746"/>
            <a:ext cx="14836881" cy="1119509"/>
          </a:xfrm>
          <a:prstGeom prst="rect">
            <a:avLst/>
          </a:prstGeom>
        </p:spPr>
        <p:txBody>
          <a:bodyPr anchor="t" rtlCol="false" tIns="0" lIns="0" bIns="0" rIns="0">
            <a:spAutoFit/>
          </a:bodyPr>
          <a:lstStyle/>
          <a:p>
            <a:pPr algn="ctr">
              <a:lnSpc>
                <a:spcPts val="8690"/>
              </a:lnSpc>
            </a:pPr>
            <a:r>
              <a:rPr lang="en-US" sz="7900" spc="-158">
                <a:solidFill>
                  <a:srgbClr val="217E81"/>
                </a:solidFill>
                <a:latin typeface="Raleway"/>
              </a:rPr>
              <a:t>Does stress </a:t>
            </a:r>
            <a:r>
              <a:rPr lang="en-US" sz="7900" spc="-158">
                <a:solidFill>
                  <a:srgbClr val="217E81"/>
                </a:solidFill>
                <a:latin typeface="Raleway Bold"/>
              </a:rPr>
              <a:t>dictate</a:t>
            </a:r>
            <a:r>
              <a:rPr lang="en-US" sz="7900" spc="-158">
                <a:solidFill>
                  <a:srgbClr val="217E81"/>
                </a:solidFill>
                <a:latin typeface="Raleway"/>
              </a:rPr>
              <a:t> your life?</a:t>
            </a:r>
          </a:p>
        </p:txBody>
      </p:sp>
      <p:sp>
        <p:nvSpPr>
          <p:cNvPr name="TextBox 8" id="8"/>
          <p:cNvSpPr txBox="true"/>
          <p:nvPr/>
        </p:nvSpPr>
        <p:spPr>
          <a:xfrm rot="0">
            <a:off x="6127284" y="3112378"/>
            <a:ext cx="10911180" cy="2454282"/>
          </a:xfrm>
          <a:prstGeom prst="rect">
            <a:avLst/>
          </a:prstGeom>
        </p:spPr>
        <p:txBody>
          <a:bodyPr anchor="t" rtlCol="false" tIns="0" lIns="0" bIns="0" rIns="0">
            <a:spAutoFit/>
          </a:bodyPr>
          <a:lstStyle/>
          <a:p>
            <a:pPr marL="755769" indent="-377884" lvl="1">
              <a:lnSpc>
                <a:spcPts val="3850"/>
              </a:lnSpc>
              <a:buFont typeface="Arial"/>
              <a:buChar char="•"/>
            </a:pPr>
            <a:r>
              <a:rPr lang="en-US" sz="3500" spc="-70">
                <a:solidFill>
                  <a:srgbClr val="217E81"/>
                </a:solidFill>
                <a:latin typeface="Raleway"/>
              </a:rPr>
              <a:t>feel frustrated/ irritated by everyone</a:t>
            </a:r>
          </a:p>
          <a:p>
            <a:pPr marL="755769" indent="-377884" lvl="1">
              <a:lnSpc>
                <a:spcPts val="3850"/>
              </a:lnSpc>
              <a:buFont typeface="Arial"/>
              <a:buChar char="•"/>
            </a:pPr>
            <a:r>
              <a:rPr lang="en-US" sz="3500" spc="-70">
                <a:solidFill>
                  <a:srgbClr val="217E81"/>
                </a:solidFill>
                <a:latin typeface="Raleway"/>
              </a:rPr>
              <a:t>small inconveniences feel </a:t>
            </a:r>
            <a:r>
              <a:rPr lang="en-US" sz="3500" spc="-70">
                <a:solidFill>
                  <a:srgbClr val="217E81"/>
                </a:solidFill>
                <a:latin typeface="Raleway Bold"/>
              </a:rPr>
              <a:t>overwhelming</a:t>
            </a:r>
            <a:r>
              <a:rPr lang="en-US" sz="3500" spc="-70">
                <a:solidFill>
                  <a:srgbClr val="217E81"/>
                </a:solidFill>
                <a:latin typeface="Raleway"/>
              </a:rPr>
              <a:t> </a:t>
            </a:r>
          </a:p>
          <a:p>
            <a:pPr marL="755769" indent="-377884" lvl="1">
              <a:lnSpc>
                <a:spcPts val="3850"/>
              </a:lnSpc>
              <a:buFont typeface="Arial"/>
              <a:buChar char="•"/>
            </a:pPr>
            <a:r>
              <a:rPr lang="en-US" sz="3500" spc="-70">
                <a:solidFill>
                  <a:srgbClr val="217E81"/>
                </a:solidFill>
                <a:latin typeface="Raleway"/>
              </a:rPr>
              <a:t>reaching for unhelpful coping mechanisms </a:t>
            </a:r>
          </a:p>
          <a:p>
            <a:pPr marL="755769" indent="-377884" lvl="1">
              <a:lnSpc>
                <a:spcPts val="3850"/>
              </a:lnSpc>
              <a:buFont typeface="Arial"/>
              <a:buChar char="•"/>
            </a:pPr>
            <a:r>
              <a:rPr lang="en-US" sz="3500" spc="-70">
                <a:solidFill>
                  <a:srgbClr val="217E81"/>
                </a:solidFill>
                <a:latin typeface="Raleway"/>
              </a:rPr>
              <a:t>body aching from tension</a:t>
            </a:r>
          </a:p>
          <a:p>
            <a:pPr marL="755769" indent="-377884" lvl="1">
              <a:lnSpc>
                <a:spcPts val="3850"/>
              </a:lnSpc>
              <a:buFont typeface="Arial"/>
              <a:buChar char="•"/>
            </a:pPr>
            <a:r>
              <a:rPr lang="en-US" sz="3500" spc="-70">
                <a:solidFill>
                  <a:srgbClr val="217E81"/>
                </a:solidFill>
                <a:latin typeface="Raleway"/>
              </a:rPr>
              <a:t>trouble falling/staying asleep</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AEDC2"/>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217E81"/>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217E81"/>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217E81"/>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217E81"/>
            </a:solidFill>
            <a:prstDash val="solid"/>
            <a:headEnd type="none" len="sm" w="sm"/>
            <a:tailEnd type="none" len="sm" w="sm"/>
          </a:ln>
        </p:spPr>
      </p:sp>
      <p:pic>
        <p:nvPicPr>
          <p:cNvPr name="Picture 6" id="6"/>
          <p:cNvPicPr>
            <a:picLocks noChangeAspect="true"/>
          </p:cNvPicPr>
          <p:nvPr/>
        </p:nvPicPr>
        <p:blipFill>
          <a:blip r:embed="rId2"/>
          <a:srcRect l="0" t="0" r="0" b="0"/>
          <a:stretch>
            <a:fillRect/>
          </a:stretch>
        </p:blipFill>
        <p:spPr>
          <a:xfrm flipH="false" flipV="false" rot="0">
            <a:off x="841193" y="2441444"/>
            <a:ext cx="4747165" cy="6634237"/>
          </a:xfrm>
          <a:prstGeom prst="rect">
            <a:avLst/>
          </a:prstGeom>
        </p:spPr>
      </p:pic>
      <p:sp>
        <p:nvSpPr>
          <p:cNvPr name="TextBox 7" id="7"/>
          <p:cNvSpPr txBox="true"/>
          <p:nvPr/>
        </p:nvSpPr>
        <p:spPr>
          <a:xfrm rot="0">
            <a:off x="1725559" y="1612746"/>
            <a:ext cx="14836881" cy="1119509"/>
          </a:xfrm>
          <a:prstGeom prst="rect">
            <a:avLst/>
          </a:prstGeom>
        </p:spPr>
        <p:txBody>
          <a:bodyPr anchor="t" rtlCol="false" tIns="0" lIns="0" bIns="0" rIns="0">
            <a:spAutoFit/>
          </a:bodyPr>
          <a:lstStyle/>
          <a:p>
            <a:pPr algn="ctr">
              <a:lnSpc>
                <a:spcPts val="8690"/>
              </a:lnSpc>
            </a:pPr>
            <a:r>
              <a:rPr lang="en-US" sz="7900" spc="-158">
                <a:solidFill>
                  <a:srgbClr val="217E81"/>
                </a:solidFill>
                <a:latin typeface="Raleway"/>
              </a:rPr>
              <a:t>Does stress </a:t>
            </a:r>
            <a:r>
              <a:rPr lang="en-US" sz="7900" spc="-158">
                <a:solidFill>
                  <a:srgbClr val="217E81"/>
                </a:solidFill>
                <a:latin typeface="Raleway Bold"/>
              </a:rPr>
              <a:t>dictate</a:t>
            </a:r>
            <a:r>
              <a:rPr lang="en-US" sz="7900" spc="-158">
                <a:solidFill>
                  <a:srgbClr val="217E81"/>
                </a:solidFill>
                <a:latin typeface="Raleway"/>
              </a:rPr>
              <a:t> your life?</a:t>
            </a:r>
          </a:p>
        </p:txBody>
      </p:sp>
      <p:sp>
        <p:nvSpPr>
          <p:cNvPr name="TextBox 8" id="8"/>
          <p:cNvSpPr txBox="true"/>
          <p:nvPr/>
        </p:nvSpPr>
        <p:spPr>
          <a:xfrm rot="0">
            <a:off x="6127284" y="3112378"/>
            <a:ext cx="10911180" cy="2940057"/>
          </a:xfrm>
          <a:prstGeom prst="rect">
            <a:avLst/>
          </a:prstGeom>
        </p:spPr>
        <p:txBody>
          <a:bodyPr anchor="t" rtlCol="false" tIns="0" lIns="0" bIns="0" rIns="0">
            <a:spAutoFit/>
          </a:bodyPr>
          <a:lstStyle/>
          <a:p>
            <a:pPr marL="755769" indent="-377884" lvl="1">
              <a:lnSpc>
                <a:spcPts val="3850"/>
              </a:lnSpc>
              <a:buFont typeface="Arial"/>
              <a:buChar char="•"/>
            </a:pPr>
            <a:r>
              <a:rPr lang="en-US" sz="3500" spc="-70">
                <a:solidFill>
                  <a:srgbClr val="217E81"/>
                </a:solidFill>
                <a:latin typeface="Raleway"/>
              </a:rPr>
              <a:t>feel frustrated/ irritated by everyone</a:t>
            </a:r>
          </a:p>
          <a:p>
            <a:pPr marL="755769" indent="-377884" lvl="1">
              <a:lnSpc>
                <a:spcPts val="3850"/>
              </a:lnSpc>
              <a:buFont typeface="Arial"/>
              <a:buChar char="•"/>
            </a:pPr>
            <a:r>
              <a:rPr lang="en-US" sz="3500" spc="-70">
                <a:solidFill>
                  <a:srgbClr val="217E81"/>
                </a:solidFill>
                <a:latin typeface="Raleway"/>
              </a:rPr>
              <a:t>small inconveniences feel </a:t>
            </a:r>
            <a:r>
              <a:rPr lang="en-US" sz="3500" spc="-70">
                <a:solidFill>
                  <a:srgbClr val="217E81"/>
                </a:solidFill>
                <a:latin typeface="Raleway Bold"/>
              </a:rPr>
              <a:t>overwhelming</a:t>
            </a:r>
            <a:r>
              <a:rPr lang="en-US" sz="3500" spc="-70">
                <a:solidFill>
                  <a:srgbClr val="217E81"/>
                </a:solidFill>
                <a:latin typeface="Raleway"/>
              </a:rPr>
              <a:t> </a:t>
            </a:r>
          </a:p>
          <a:p>
            <a:pPr marL="755769" indent="-377884" lvl="1">
              <a:lnSpc>
                <a:spcPts val="3850"/>
              </a:lnSpc>
              <a:buFont typeface="Arial"/>
              <a:buChar char="•"/>
            </a:pPr>
            <a:r>
              <a:rPr lang="en-US" sz="3500" spc="-70">
                <a:solidFill>
                  <a:srgbClr val="217E81"/>
                </a:solidFill>
                <a:latin typeface="Raleway"/>
              </a:rPr>
              <a:t>reaching for unhelpful coping mechanisms </a:t>
            </a:r>
          </a:p>
          <a:p>
            <a:pPr marL="755769" indent="-377884" lvl="1">
              <a:lnSpc>
                <a:spcPts val="3850"/>
              </a:lnSpc>
              <a:buFont typeface="Arial"/>
              <a:buChar char="•"/>
            </a:pPr>
            <a:r>
              <a:rPr lang="en-US" sz="3500" spc="-70">
                <a:solidFill>
                  <a:srgbClr val="217E81"/>
                </a:solidFill>
                <a:latin typeface="Raleway"/>
              </a:rPr>
              <a:t>body aching from tension</a:t>
            </a:r>
          </a:p>
          <a:p>
            <a:pPr marL="755769" indent="-377884" lvl="1">
              <a:lnSpc>
                <a:spcPts val="3850"/>
              </a:lnSpc>
              <a:buFont typeface="Arial"/>
              <a:buChar char="•"/>
            </a:pPr>
            <a:r>
              <a:rPr lang="en-US" sz="3500" spc="-70">
                <a:solidFill>
                  <a:srgbClr val="217E81"/>
                </a:solidFill>
                <a:latin typeface="Raleway"/>
              </a:rPr>
              <a:t>trouble falling/staying asleep</a:t>
            </a:r>
          </a:p>
          <a:p>
            <a:pPr marL="755769" indent="-377884" lvl="1">
              <a:lnSpc>
                <a:spcPts val="3850"/>
              </a:lnSpc>
              <a:buFont typeface="Arial"/>
              <a:buChar char="•"/>
            </a:pPr>
            <a:r>
              <a:rPr lang="en-US" sz="3500" spc="-70">
                <a:solidFill>
                  <a:srgbClr val="217E81"/>
                </a:solidFill>
                <a:latin typeface="Raleway"/>
              </a:rPr>
              <a:t>worrying and dwelling on future sources of stress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AEDC2"/>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217E81"/>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217E81"/>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217E81"/>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217E81"/>
            </a:solidFill>
            <a:prstDash val="solid"/>
            <a:headEnd type="none" len="sm" w="sm"/>
            <a:tailEnd type="none" len="sm" w="sm"/>
          </a:ln>
        </p:spPr>
      </p:sp>
      <p:sp>
        <p:nvSpPr>
          <p:cNvPr name="Freeform 6" id="6"/>
          <p:cNvSpPr/>
          <p:nvPr/>
        </p:nvSpPr>
        <p:spPr>
          <a:xfrm flipH="false" flipV="false" rot="0">
            <a:off x="3598345" y="1890729"/>
            <a:ext cx="10004368" cy="6665410"/>
          </a:xfrm>
          <a:custGeom>
            <a:avLst/>
            <a:gdLst/>
            <a:ahLst/>
            <a:cxnLst/>
            <a:rect r="r" b="b" t="t" l="l"/>
            <a:pathLst>
              <a:path h="6665410" w="10004368">
                <a:moveTo>
                  <a:pt x="0" y="0"/>
                </a:moveTo>
                <a:lnTo>
                  <a:pt x="10004368" y="0"/>
                </a:lnTo>
                <a:lnTo>
                  <a:pt x="10004368" y="6665410"/>
                </a:lnTo>
                <a:lnTo>
                  <a:pt x="0" y="6665410"/>
                </a:lnTo>
                <a:lnTo>
                  <a:pt x="0" y="0"/>
                </a:lnTo>
                <a:close/>
              </a:path>
            </a:pathLst>
          </a:custGeom>
          <a:blipFill>
            <a:blip r:embed="rId3"/>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AEDC2"/>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217E81"/>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217E81"/>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217E81"/>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217E81"/>
            </a:solidFill>
            <a:prstDash val="solid"/>
            <a:headEnd type="none" len="sm" w="sm"/>
            <a:tailEnd type="none" len="sm" w="sm"/>
          </a:ln>
        </p:spPr>
      </p:sp>
      <p:sp>
        <p:nvSpPr>
          <p:cNvPr name="TextBox 6" id="6"/>
          <p:cNvSpPr txBox="true"/>
          <p:nvPr/>
        </p:nvSpPr>
        <p:spPr>
          <a:xfrm rot="0">
            <a:off x="3283455" y="7328613"/>
            <a:ext cx="9539585" cy="481965"/>
          </a:xfrm>
          <a:prstGeom prst="rect">
            <a:avLst/>
          </a:prstGeom>
        </p:spPr>
        <p:txBody>
          <a:bodyPr anchor="t" rtlCol="false" tIns="0" lIns="0" bIns="0" rIns="0">
            <a:spAutoFit/>
          </a:bodyPr>
          <a:lstStyle/>
          <a:p>
            <a:pPr>
              <a:lnSpc>
                <a:spcPts val="3900"/>
              </a:lnSpc>
            </a:pPr>
          </a:p>
        </p:txBody>
      </p:sp>
      <p:sp>
        <p:nvSpPr>
          <p:cNvPr name="Freeform 7" id="7"/>
          <p:cNvSpPr/>
          <p:nvPr/>
        </p:nvSpPr>
        <p:spPr>
          <a:xfrm flipH="false" flipV="false" rot="0">
            <a:off x="1302794" y="2093217"/>
            <a:ext cx="9208402" cy="6100566"/>
          </a:xfrm>
          <a:custGeom>
            <a:avLst/>
            <a:gdLst/>
            <a:ahLst/>
            <a:cxnLst/>
            <a:rect r="r" b="b" t="t" l="l"/>
            <a:pathLst>
              <a:path h="6100566" w="9208402">
                <a:moveTo>
                  <a:pt x="0" y="0"/>
                </a:moveTo>
                <a:lnTo>
                  <a:pt x="9208402" y="0"/>
                </a:lnTo>
                <a:lnTo>
                  <a:pt x="9208402" y="6100566"/>
                </a:lnTo>
                <a:lnTo>
                  <a:pt x="0" y="6100566"/>
                </a:lnTo>
                <a:lnTo>
                  <a:pt x="0" y="0"/>
                </a:lnTo>
                <a:close/>
              </a:path>
            </a:pathLst>
          </a:custGeom>
          <a:blipFill>
            <a:blip r:embed="rId3"/>
            <a:stretch>
              <a:fillRect l="0" t="0" r="0" b="0"/>
            </a:stretch>
          </a:blipFill>
        </p:spPr>
      </p:sp>
      <p:sp>
        <p:nvSpPr>
          <p:cNvPr name="TextBox 8" id="8"/>
          <p:cNvSpPr txBox="true"/>
          <p:nvPr/>
        </p:nvSpPr>
        <p:spPr>
          <a:xfrm rot="0">
            <a:off x="7111111" y="2358848"/>
            <a:ext cx="9026120" cy="1045210"/>
          </a:xfrm>
          <a:prstGeom prst="rect">
            <a:avLst/>
          </a:prstGeom>
        </p:spPr>
        <p:txBody>
          <a:bodyPr anchor="t" rtlCol="false" tIns="0" lIns="0" bIns="0" rIns="0">
            <a:spAutoFit/>
          </a:bodyPr>
          <a:lstStyle/>
          <a:p>
            <a:pPr>
              <a:lnSpc>
                <a:spcPts val="8540"/>
              </a:lnSpc>
              <a:spcBef>
                <a:spcPct val="0"/>
              </a:spcBef>
            </a:pPr>
            <a:r>
              <a:rPr lang="en-US" sz="6100">
                <a:solidFill>
                  <a:srgbClr val="217E81"/>
                </a:solidFill>
                <a:latin typeface="Raleway Bold"/>
              </a:rPr>
              <a:t>Mindfulness Practice</a:t>
            </a:r>
          </a:p>
        </p:txBody>
      </p:sp>
      <p:sp>
        <p:nvSpPr>
          <p:cNvPr name="TextBox 9" id="9"/>
          <p:cNvSpPr txBox="true"/>
          <p:nvPr/>
        </p:nvSpPr>
        <p:spPr>
          <a:xfrm rot="0">
            <a:off x="7111111" y="3823028"/>
            <a:ext cx="9530571" cy="619125"/>
          </a:xfrm>
          <a:prstGeom prst="rect">
            <a:avLst/>
          </a:prstGeom>
        </p:spPr>
        <p:txBody>
          <a:bodyPr anchor="t" rtlCol="false" tIns="0" lIns="0" bIns="0" rIns="0">
            <a:spAutoFit/>
          </a:bodyPr>
          <a:lstStyle/>
          <a:p>
            <a:pPr>
              <a:lnSpc>
                <a:spcPts val="4800"/>
              </a:lnSpc>
            </a:pPr>
            <a:r>
              <a:rPr lang="en-US" sz="4000" spc="-40">
                <a:solidFill>
                  <a:srgbClr val="217E81"/>
                </a:solidFill>
                <a:latin typeface="Raleway"/>
              </a:rPr>
              <a:t>“Right now, it’s like this.”</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217E81"/>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FAEDC2"/>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FAEDC2"/>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FAEDC2"/>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FAEDC2"/>
            </a:solidFill>
            <a:prstDash val="solid"/>
            <a:headEnd type="none" len="sm" w="sm"/>
            <a:tailEnd type="none" len="sm" w="sm"/>
          </a:ln>
        </p:spPr>
      </p:sp>
      <p:sp>
        <p:nvSpPr>
          <p:cNvPr name="Freeform 6" id="6"/>
          <p:cNvSpPr/>
          <p:nvPr/>
        </p:nvSpPr>
        <p:spPr>
          <a:xfrm flipH="false" flipV="false" rot="0">
            <a:off x="1363662" y="3223862"/>
            <a:ext cx="6711313" cy="4479802"/>
          </a:xfrm>
          <a:custGeom>
            <a:avLst/>
            <a:gdLst/>
            <a:ahLst/>
            <a:cxnLst/>
            <a:rect r="r" b="b" t="t" l="l"/>
            <a:pathLst>
              <a:path h="4479802" w="6711313">
                <a:moveTo>
                  <a:pt x="0" y="0"/>
                </a:moveTo>
                <a:lnTo>
                  <a:pt x="6711313" y="0"/>
                </a:lnTo>
                <a:lnTo>
                  <a:pt x="6711313" y="4479802"/>
                </a:lnTo>
                <a:lnTo>
                  <a:pt x="0" y="4479802"/>
                </a:lnTo>
                <a:lnTo>
                  <a:pt x="0" y="0"/>
                </a:lnTo>
                <a:close/>
              </a:path>
            </a:pathLst>
          </a:custGeom>
          <a:blipFill>
            <a:blip r:embed="rId3"/>
            <a:stretch>
              <a:fillRect l="0" t="0" r="0" b="0"/>
            </a:stretch>
          </a:blipFill>
        </p:spPr>
      </p:sp>
      <p:sp>
        <p:nvSpPr>
          <p:cNvPr name="Freeform 7" id="7"/>
          <p:cNvSpPr/>
          <p:nvPr/>
        </p:nvSpPr>
        <p:spPr>
          <a:xfrm flipH="false" flipV="false" rot="0">
            <a:off x="1363662" y="3223537"/>
            <a:ext cx="7146971" cy="4761669"/>
          </a:xfrm>
          <a:custGeom>
            <a:avLst/>
            <a:gdLst/>
            <a:ahLst/>
            <a:cxnLst/>
            <a:rect r="r" b="b" t="t" l="l"/>
            <a:pathLst>
              <a:path h="4761669" w="7146971">
                <a:moveTo>
                  <a:pt x="0" y="0"/>
                </a:moveTo>
                <a:lnTo>
                  <a:pt x="7146971" y="0"/>
                </a:lnTo>
                <a:lnTo>
                  <a:pt x="7146971" y="4761670"/>
                </a:lnTo>
                <a:lnTo>
                  <a:pt x="0" y="4761670"/>
                </a:lnTo>
                <a:lnTo>
                  <a:pt x="0" y="0"/>
                </a:lnTo>
                <a:close/>
              </a:path>
            </a:pathLst>
          </a:custGeom>
          <a:blipFill>
            <a:blip r:embed="rId4"/>
            <a:stretch>
              <a:fillRect l="0" t="0" r="0" b="0"/>
            </a:stretch>
          </a:blipFill>
        </p:spPr>
      </p:sp>
      <p:sp>
        <p:nvSpPr>
          <p:cNvPr name="Freeform 8" id="8"/>
          <p:cNvSpPr/>
          <p:nvPr/>
        </p:nvSpPr>
        <p:spPr>
          <a:xfrm flipH="false" flipV="false" rot="0">
            <a:off x="1363662" y="3223862"/>
            <a:ext cx="7146971" cy="4761669"/>
          </a:xfrm>
          <a:custGeom>
            <a:avLst/>
            <a:gdLst/>
            <a:ahLst/>
            <a:cxnLst/>
            <a:rect r="r" b="b" t="t" l="l"/>
            <a:pathLst>
              <a:path h="4761669" w="7146971">
                <a:moveTo>
                  <a:pt x="0" y="0"/>
                </a:moveTo>
                <a:lnTo>
                  <a:pt x="7146971" y="0"/>
                </a:lnTo>
                <a:lnTo>
                  <a:pt x="7146971" y="4761670"/>
                </a:lnTo>
                <a:lnTo>
                  <a:pt x="0" y="4761670"/>
                </a:lnTo>
                <a:lnTo>
                  <a:pt x="0" y="0"/>
                </a:lnTo>
                <a:close/>
              </a:path>
            </a:pathLst>
          </a:custGeom>
          <a:blipFill>
            <a:blip r:embed="rId5"/>
            <a:stretch>
              <a:fillRect l="0" t="0" r="0" b="0"/>
            </a:stretch>
          </a:blipFill>
        </p:spPr>
      </p:sp>
      <p:sp>
        <p:nvSpPr>
          <p:cNvPr name="TextBox 9" id="9"/>
          <p:cNvSpPr txBox="true"/>
          <p:nvPr/>
        </p:nvSpPr>
        <p:spPr>
          <a:xfrm rot="0">
            <a:off x="8720413" y="3214337"/>
            <a:ext cx="9239822" cy="371475"/>
          </a:xfrm>
          <a:prstGeom prst="rect">
            <a:avLst/>
          </a:prstGeom>
        </p:spPr>
        <p:txBody>
          <a:bodyPr anchor="t" rtlCol="false" tIns="0" lIns="0" bIns="0" rIns="0">
            <a:spAutoFit/>
          </a:bodyPr>
          <a:lstStyle/>
          <a:p>
            <a:pPr>
              <a:lnSpc>
                <a:spcPts val="2879"/>
              </a:lnSpc>
            </a:pPr>
            <a:r>
              <a:rPr lang="en-US" sz="2400" spc="480">
                <a:solidFill>
                  <a:srgbClr val="FAEDC2"/>
                </a:solidFill>
                <a:latin typeface="Raleway Bold"/>
              </a:rPr>
              <a:t>ACCEPT REALITY OF CONSTANT CHANGE</a:t>
            </a:r>
          </a:p>
        </p:txBody>
      </p:sp>
      <p:sp>
        <p:nvSpPr>
          <p:cNvPr name="TextBox 10" id="10"/>
          <p:cNvSpPr txBox="true"/>
          <p:nvPr/>
        </p:nvSpPr>
        <p:spPr>
          <a:xfrm rot="0">
            <a:off x="1028700" y="1584594"/>
            <a:ext cx="15897146" cy="1057919"/>
          </a:xfrm>
          <a:prstGeom prst="rect">
            <a:avLst/>
          </a:prstGeom>
        </p:spPr>
        <p:txBody>
          <a:bodyPr anchor="t" rtlCol="false" tIns="0" lIns="0" bIns="0" rIns="0">
            <a:spAutoFit/>
          </a:bodyPr>
          <a:lstStyle/>
          <a:p>
            <a:pPr>
              <a:lnSpc>
                <a:spcPts val="7900"/>
              </a:lnSpc>
            </a:pPr>
            <a:r>
              <a:rPr lang="en-US" sz="7900" spc="-158">
                <a:solidFill>
                  <a:srgbClr val="FAEDC2"/>
                </a:solidFill>
                <a:latin typeface="Gallery Modern"/>
              </a:rPr>
              <a:t>STRESS BETTER </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217E81"/>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FAEDC2"/>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FAEDC2"/>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FAEDC2"/>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FAEDC2"/>
            </a:solidFill>
            <a:prstDash val="solid"/>
            <a:headEnd type="none" len="sm" w="sm"/>
            <a:tailEnd type="none" len="sm" w="sm"/>
          </a:ln>
        </p:spPr>
      </p:sp>
      <p:sp>
        <p:nvSpPr>
          <p:cNvPr name="Freeform 6" id="6"/>
          <p:cNvSpPr/>
          <p:nvPr/>
        </p:nvSpPr>
        <p:spPr>
          <a:xfrm flipH="false" flipV="false" rot="0">
            <a:off x="1363662" y="3223862"/>
            <a:ext cx="6711313" cy="4479802"/>
          </a:xfrm>
          <a:custGeom>
            <a:avLst/>
            <a:gdLst/>
            <a:ahLst/>
            <a:cxnLst/>
            <a:rect r="r" b="b" t="t" l="l"/>
            <a:pathLst>
              <a:path h="4479802" w="6711313">
                <a:moveTo>
                  <a:pt x="0" y="0"/>
                </a:moveTo>
                <a:lnTo>
                  <a:pt x="6711313" y="0"/>
                </a:lnTo>
                <a:lnTo>
                  <a:pt x="6711313" y="4479802"/>
                </a:lnTo>
                <a:lnTo>
                  <a:pt x="0" y="4479802"/>
                </a:lnTo>
                <a:lnTo>
                  <a:pt x="0" y="0"/>
                </a:lnTo>
                <a:close/>
              </a:path>
            </a:pathLst>
          </a:custGeom>
          <a:blipFill>
            <a:blip r:embed="rId3"/>
            <a:stretch>
              <a:fillRect l="0" t="0" r="0" b="0"/>
            </a:stretch>
          </a:blipFill>
        </p:spPr>
      </p:sp>
      <p:sp>
        <p:nvSpPr>
          <p:cNvPr name="Freeform 7" id="7"/>
          <p:cNvSpPr/>
          <p:nvPr/>
        </p:nvSpPr>
        <p:spPr>
          <a:xfrm flipH="false" flipV="false" rot="0">
            <a:off x="1363662" y="3223537"/>
            <a:ext cx="7146971" cy="4761669"/>
          </a:xfrm>
          <a:custGeom>
            <a:avLst/>
            <a:gdLst/>
            <a:ahLst/>
            <a:cxnLst/>
            <a:rect r="r" b="b" t="t" l="l"/>
            <a:pathLst>
              <a:path h="4761669" w="7146971">
                <a:moveTo>
                  <a:pt x="0" y="0"/>
                </a:moveTo>
                <a:lnTo>
                  <a:pt x="7146971" y="0"/>
                </a:lnTo>
                <a:lnTo>
                  <a:pt x="7146971" y="4761670"/>
                </a:lnTo>
                <a:lnTo>
                  <a:pt x="0" y="4761670"/>
                </a:lnTo>
                <a:lnTo>
                  <a:pt x="0" y="0"/>
                </a:lnTo>
                <a:close/>
              </a:path>
            </a:pathLst>
          </a:custGeom>
          <a:blipFill>
            <a:blip r:embed="rId4"/>
            <a:stretch>
              <a:fillRect l="0" t="0" r="0" b="0"/>
            </a:stretch>
          </a:blipFill>
        </p:spPr>
      </p:sp>
      <p:sp>
        <p:nvSpPr>
          <p:cNvPr name="TextBox 8" id="8"/>
          <p:cNvSpPr txBox="true"/>
          <p:nvPr/>
        </p:nvSpPr>
        <p:spPr>
          <a:xfrm rot="0">
            <a:off x="8720413" y="3214337"/>
            <a:ext cx="9239822" cy="371475"/>
          </a:xfrm>
          <a:prstGeom prst="rect">
            <a:avLst/>
          </a:prstGeom>
        </p:spPr>
        <p:txBody>
          <a:bodyPr anchor="t" rtlCol="false" tIns="0" lIns="0" bIns="0" rIns="0">
            <a:spAutoFit/>
          </a:bodyPr>
          <a:lstStyle/>
          <a:p>
            <a:pPr>
              <a:lnSpc>
                <a:spcPts val="2879"/>
              </a:lnSpc>
            </a:pPr>
            <a:r>
              <a:rPr lang="en-US" sz="2400" spc="480">
                <a:solidFill>
                  <a:srgbClr val="FAEDC2"/>
                </a:solidFill>
                <a:latin typeface="Raleway Bold"/>
              </a:rPr>
              <a:t>ACCEPT REALITY OF CONSTANT CHANGE</a:t>
            </a:r>
          </a:p>
        </p:txBody>
      </p:sp>
      <p:sp>
        <p:nvSpPr>
          <p:cNvPr name="TextBox 9" id="9"/>
          <p:cNvSpPr txBox="true"/>
          <p:nvPr/>
        </p:nvSpPr>
        <p:spPr>
          <a:xfrm rot="0">
            <a:off x="1028700" y="1584594"/>
            <a:ext cx="15897146" cy="1057919"/>
          </a:xfrm>
          <a:prstGeom prst="rect">
            <a:avLst/>
          </a:prstGeom>
        </p:spPr>
        <p:txBody>
          <a:bodyPr anchor="t" rtlCol="false" tIns="0" lIns="0" bIns="0" rIns="0">
            <a:spAutoFit/>
          </a:bodyPr>
          <a:lstStyle/>
          <a:p>
            <a:pPr>
              <a:lnSpc>
                <a:spcPts val="7900"/>
              </a:lnSpc>
            </a:pPr>
            <a:r>
              <a:rPr lang="en-US" sz="7900" spc="-158">
                <a:solidFill>
                  <a:srgbClr val="FAEDC2"/>
                </a:solidFill>
                <a:latin typeface="Gallery Modern"/>
              </a:rPr>
              <a:t>STRESS BETTER </a:t>
            </a:r>
          </a:p>
        </p:txBody>
      </p:sp>
      <p:sp>
        <p:nvSpPr>
          <p:cNvPr name="TextBox 10" id="10"/>
          <p:cNvSpPr txBox="true"/>
          <p:nvPr/>
        </p:nvSpPr>
        <p:spPr>
          <a:xfrm rot="0">
            <a:off x="8720413" y="4911313"/>
            <a:ext cx="9239822" cy="733425"/>
          </a:xfrm>
          <a:prstGeom prst="rect">
            <a:avLst/>
          </a:prstGeom>
        </p:spPr>
        <p:txBody>
          <a:bodyPr anchor="t" rtlCol="false" tIns="0" lIns="0" bIns="0" rIns="0">
            <a:spAutoFit/>
          </a:bodyPr>
          <a:lstStyle/>
          <a:p>
            <a:pPr>
              <a:lnSpc>
                <a:spcPts val="2879"/>
              </a:lnSpc>
            </a:pPr>
            <a:r>
              <a:rPr lang="en-US" sz="2400" spc="480">
                <a:solidFill>
                  <a:srgbClr val="FAEDC2"/>
                </a:solidFill>
                <a:latin typeface="Raleway Bold"/>
              </a:rPr>
              <a:t>TURN DOWN THE VOLUME ON STRESS (CREATE INNER CALM)</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217E81"/>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FAEDC2"/>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FAEDC2"/>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FAEDC2"/>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FAEDC2"/>
            </a:solidFill>
            <a:prstDash val="solid"/>
            <a:headEnd type="none" len="sm" w="sm"/>
            <a:tailEnd type="none" len="sm" w="sm"/>
          </a:ln>
        </p:spPr>
      </p:sp>
      <p:sp>
        <p:nvSpPr>
          <p:cNvPr name="Freeform 6" id="6"/>
          <p:cNvSpPr/>
          <p:nvPr/>
        </p:nvSpPr>
        <p:spPr>
          <a:xfrm flipH="false" flipV="false" rot="0">
            <a:off x="1363662" y="3438042"/>
            <a:ext cx="6784582" cy="4070749"/>
          </a:xfrm>
          <a:custGeom>
            <a:avLst/>
            <a:gdLst/>
            <a:ahLst/>
            <a:cxnLst/>
            <a:rect r="r" b="b" t="t" l="l"/>
            <a:pathLst>
              <a:path h="4070749" w="6784582">
                <a:moveTo>
                  <a:pt x="0" y="0"/>
                </a:moveTo>
                <a:lnTo>
                  <a:pt x="6784583" y="0"/>
                </a:lnTo>
                <a:lnTo>
                  <a:pt x="6784583" y="4070749"/>
                </a:lnTo>
                <a:lnTo>
                  <a:pt x="0" y="4070749"/>
                </a:lnTo>
                <a:lnTo>
                  <a:pt x="0" y="0"/>
                </a:lnTo>
                <a:close/>
              </a:path>
            </a:pathLst>
          </a:custGeom>
          <a:blipFill>
            <a:blip r:embed="rId3"/>
            <a:stretch>
              <a:fillRect l="0" t="0" r="0" b="0"/>
            </a:stretch>
          </a:blipFill>
        </p:spPr>
      </p:sp>
      <p:sp>
        <p:nvSpPr>
          <p:cNvPr name="TextBox 7" id="7"/>
          <p:cNvSpPr txBox="true"/>
          <p:nvPr/>
        </p:nvSpPr>
        <p:spPr>
          <a:xfrm rot="0">
            <a:off x="1363662" y="1301750"/>
            <a:ext cx="14582138" cy="1254760"/>
          </a:xfrm>
          <a:prstGeom prst="rect">
            <a:avLst/>
          </a:prstGeom>
        </p:spPr>
        <p:txBody>
          <a:bodyPr anchor="t" rtlCol="false" tIns="0" lIns="0" bIns="0" rIns="0">
            <a:spAutoFit/>
          </a:bodyPr>
          <a:lstStyle/>
          <a:p>
            <a:pPr>
              <a:lnSpc>
                <a:spcPts val="9679"/>
              </a:lnSpc>
            </a:pPr>
            <a:r>
              <a:rPr lang="en-US" sz="8799" spc="-175">
                <a:solidFill>
                  <a:srgbClr val="FAEDC2"/>
                </a:solidFill>
                <a:latin typeface="Gallery Modern"/>
              </a:rPr>
              <a:t>TWO ARROWS OF STRESS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217E81"/>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FAEDC2"/>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FAEDC2"/>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FAEDC2"/>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FAEDC2"/>
            </a:solidFill>
            <a:prstDash val="solid"/>
            <a:headEnd type="none" len="sm" w="sm"/>
            <a:tailEnd type="none" len="sm" w="sm"/>
          </a:ln>
        </p:spPr>
      </p:sp>
      <p:sp>
        <p:nvSpPr>
          <p:cNvPr name="TextBox 6" id="6"/>
          <p:cNvSpPr txBox="true"/>
          <p:nvPr/>
        </p:nvSpPr>
        <p:spPr>
          <a:xfrm rot="0">
            <a:off x="1363662" y="1301750"/>
            <a:ext cx="14582138" cy="1254760"/>
          </a:xfrm>
          <a:prstGeom prst="rect">
            <a:avLst/>
          </a:prstGeom>
        </p:spPr>
        <p:txBody>
          <a:bodyPr anchor="t" rtlCol="false" tIns="0" lIns="0" bIns="0" rIns="0">
            <a:spAutoFit/>
          </a:bodyPr>
          <a:lstStyle/>
          <a:p>
            <a:pPr>
              <a:lnSpc>
                <a:spcPts val="9679"/>
              </a:lnSpc>
            </a:pPr>
            <a:r>
              <a:rPr lang="en-US" sz="8799" spc="-175">
                <a:solidFill>
                  <a:srgbClr val="FAEDC2"/>
                </a:solidFill>
                <a:latin typeface="Gallery Modern"/>
              </a:rPr>
              <a:t>TWO ARROWS OF STRESS</a:t>
            </a:r>
          </a:p>
        </p:txBody>
      </p:sp>
      <p:sp>
        <p:nvSpPr>
          <p:cNvPr name="Freeform 7" id="7"/>
          <p:cNvSpPr/>
          <p:nvPr/>
        </p:nvSpPr>
        <p:spPr>
          <a:xfrm flipH="false" flipV="false" rot="0">
            <a:off x="1363662" y="3438042"/>
            <a:ext cx="7780338" cy="5186892"/>
          </a:xfrm>
          <a:custGeom>
            <a:avLst/>
            <a:gdLst/>
            <a:ahLst/>
            <a:cxnLst/>
            <a:rect r="r" b="b" t="t" l="l"/>
            <a:pathLst>
              <a:path h="5186892" w="7780338">
                <a:moveTo>
                  <a:pt x="0" y="0"/>
                </a:moveTo>
                <a:lnTo>
                  <a:pt x="7780338" y="0"/>
                </a:lnTo>
                <a:lnTo>
                  <a:pt x="7780338" y="5186892"/>
                </a:lnTo>
                <a:lnTo>
                  <a:pt x="0" y="5186892"/>
                </a:lnTo>
                <a:lnTo>
                  <a:pt x="0" y="0"/>
                </a:lnTo>
                <a:close/>
              </a:path>
            </a:pathLst>
          </a:custGeom>
          <a:blipFill>
            <a:blip r:embed="rId3"/>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217E81"/>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FAEDC2"/>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FAEDC2"/>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FAEDC2"/>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FAEDC2"/>
            </a:solidFill>
            <a:prstDash val="solid"/>
            <a:headEnd type="none" len="sm" w="sm"/>
            <a:tailEnd type="none" len="sm" w="sm"/>
          </a:ln>
        </p:spPr>
      </p:sp>
      <p:sp>
        <p:nvSpPr>
          <p:cNvPr name="TextBox 6" id="6"/>
          <p:cNvSpPr txBox="true"/>
          <p:nvPr/>
        </p:nvSpPr>
        <p:spPr>
          <a:xfrm rot="0">
            <a:off x="1363662" y="1301750"/>
            <a:ext cx="14582138" cy="1254760"/>
          </a:xfrm>
          <a:prstGeom prst="rect">
            <a:avLst/>
          </a:prstGeom>
        </p:spPr>
        <p:txBody>
          <a:bodyPr anchor="t" rtlCol="false" tIns="0" lIns="0" bIns="0" rIns="0">
            <a:spAutoFit/>
          </a:bodyPr>
          <a:lstStyle/>
          <a:p>
            <a:pPr>
              <a:lnSpc>
                <a:spcPts val="9679"/>
              </a:lnSpc>
            </a:pPr>
            <a:r>
              <a:rPr lang="en-US" sz="8799" spc="-175">
                <a:solidFill>
                  <a:srgbClr val="FAEDC2"/>
                </a:solidFill>
                <a:latin typeface="Gallery Modern"/>
              </a:rPr>
              <a:t>FIRST ARROW</a:t>
            </a:r>
          </a:p>
        </p:txBody>
      </p:sp>
      <p:sp>
        <p:nvSpPr>
          <p:cNvPr name="Freeform 7" id="7"/>
          <p:cNvSpPr/>
          <p:nvPr/>
        </p:nvSpPr>
        <p:spPr>
          <a:xfrm flipH="false" flipV="false" rot="0">
            <a:off x="1363662" y="3438042"/>
            <a:ext cx="7499376" cy="4999584"/>
          </a:xfrm>
          <a:custGeom>
            <a:avLst/>
            <a:gdLst/>
            <a:ahLst/>
            <a:cxnLst/>
            <a:rect r="r" b="b" t="t" l="l"/>
            <a:pathLst>
              <a:path h="4999584" w="7499376">
                <a:moveTo>
                  <a:pt x="0" y="0"/>
                </a:moveTo>
                <a:lnTo>
                  <a:pt x="7499376" y="0"/>
                </a:lnTo>
                <a:lnTo>
                  <a:pt x="7499376" y="4999584"/>
                </a:lnTo>
                <a:lnTo>
                  <a:pt x="0" y="4999584"/>
                </a:lnTo>
                <a:lnTo>
                  <a:pt x="0" y="0"/>
                </a:lnTo>
                <a:close/>
              </a:path>
            </a:pathLst>
          </a:custGeom>
          <a:blipFill>
            <a:blip r:embed="rId2"/>
            <a:stretch>
              <a:fillRect l="0" t="0" r="0" b="0"/>
            </a:stretch>
          </a:blipFill>
        </p:spPr>
      </p:sp>
      <p:sp>
        <p:nvSpPr>
          <p:cNvPr name="TextBox 8" id="8"/>
          <p:cNvSpPr txBox="true"/>
          <p:nvPr/>
        </p:nvSpPr>
        <p:spPr>
          <a:xfrm rot="0">
            <a:off x="9144000" y="3638067"/>
            <a:ext cx="8455749" cy="3781425"/>
          </a:xfrm>
          <a:prstGeom prst="rect">
            <a:avLst/>
          </a:prstGeom>
        </p:spPr>
        <p:txBody>
          <a:bodyPr anchor="t" rtlCol="false" tIns="0" lIns="0" bIns="0" rIns="0">
            <a:spAutoFit/>
          </a:bodyPr>
          <a:lstStyle/>
          <a:p>
            <a:pPr>
              <a:lnSpc>
                <a:spcPts val="3359"/>
              </a:lnSpc>
            </a:pPr>
            <a:r>
              <a:rPr lang="en-US" sz="2799" spc="559">
                <a:solidFill>
                  <a:srgbClr val="FAEDC2"/>
                </a:solidFill>
                <a:latin typeface="Raleway Bold"/>
              </a:rPr>
              <a:t>UNAVOIDABLE PAIN IN LIFE</a:t>
            </a:r>
          </a:p>
          <a:p>
            <a:pPr>
              <a:lnSpc>
                <a:spcPts val="3359"/>
              </a:lnSpc>
            </a:pPr>
          </a:p>
          <a:p>
            <a:pPr marL="604518" indent="-302259" lvl="1">
              <a:lnSpc>
                <a:spcPts val="3359"/>
              </a:lnSpc>
              <a:buFont typeface="Arial"/>
              <a:buChar char="•"/>
            </a:pPr>
            <a:r>
              <a:rPr lang="en-US" sz="2799" spc="559">
                <a:solidFill>
                  <a:srgbClr val="FAEDC2"/>
                </a:solidFill>
                <a:latin typeface="Raleway Bold"/>
              </a:rPr>
              <a:t>AN UNPLEASANT EXPERIENCE</a:t>
            </a:r>
          </a:p>
          <a:p>
            <a:pPr marL="604518" indent="-302259" lvl="1">
              <a:lnSpc>
                <a:spcPts val="3359"/>
              </a:lnSpc>
              <a:buFont typeface="Arial"/>
              <a:buChar char="•"/>
            </a:pPr>
            <a:r>
              <a:rPr lang="en-US" sz="2799" spc="559">
                <a:solidFill>
                  <a:srgbClr val="FAEDC2"/>
                </a:solidFill>
                <a:latin typeface="Raleway Bold"/>
              </a:rPr>
              <a:t>ILLNESS </a:t>
            </a:r>
          </a:p>
          <a:p>
            <a:pPr marL="604518" indent="-302259" lvl="1">
              <a:lnSpc>
                <a:spcPts val="3359"/>
              </a:lnSpc>
              <a:buFont typeface="Arial"/>
              <a:buChar char="•"/>
            </a:pPr>
            <a:r>
              <a:rPr lang="en-US" sz="2799" spc="559">
                <a:solidFill>
                  <a:srgbClr val="FAEDC2"/>
                </a:solidFill>
                <a:latin typeface="Raleway Bold"/>
              </a:rPr>
              <a:t>LOSS</a:t>
            </a:r>
          </a:p>
          <a:p>
            <a:pPr marL="604518" indent="-302259" lvl="1">
              <a:lnSpc>
                <a:spcPts val="3359"/>
              </a:lnSpc>
              <a:buFont typeface="Arial"/>
              <a:buChar char="•"/>
            </a:pPr>
            <a:r>
              <a:rPr lang="en-US" sz="2799" spc="559">
                <a:solidFill>
                  <a:srgbClr val="FAEDC2"/>
                </a:solidFill>
                <a:latin typeface="Raleway Bold"/>
              </a:rPr>
              <a:t>WEATHER </a:t>
            </a:r>
          </a:p>
          <a:p>
            <a:pPr marL="604518" indent="-302259" lvl="1">
              <a:lnSpc>
                <a:spcPts val="3359"/>
              </a:lnSpc>
              <a:buFont typeface="Arial"/>
              <a:buChar char="•"/>
            </a:pPr>
            <a:r>
              <a:rPr lang="en-US" sz="2799" spc="559">
                <a:solidFill>
                  <a:srgbClr val="FAEDC2"/>
                </a:solidFill>
                <a:latin typeface="Raleway Bold"/>
              </a:rPr>
              <a:t>TRAFFIC </a:t>
            </a:r>
          </a:p>
          <a:p>
            <a:pPr marL="604518" indent="-302259" lvl="1">
              <a:lnSpc>
                <a:spcPts val="3359"/>
              </a:lnSpc>
              <a:buFont typeface="Arial"/>
              <a:buChar char="•"/>
            </a:pPr>
            <a:r>
              <a:rPr lang="en-US" sz="2799" spc="559">
                <a:solidFill>
                  <a:srgbClr val="FAEDC2"/>
                </a:solidFill>
                <a:latin typeface="Raleway Bold"/>
              </a:rPr>
              <a:t>PAIN</a:t>
            </a:r>
          </a:p>
          <a:p>
            <a:pPr marL="604518" indent="-302259" lvl="1">
              <a:lnSpc>
                <a:spcPts val="3359"/>
              </a:lnSpc>
              <a:buFont typeface="Arial"/>
              <a:buChar char="•"/>
            </a:pPr>
            <a:r>
              <a:rPr lang="en-US" sz="2799" spc="559">
                <a:solidFill>
                  <a:srgbClr val="FAEDC2"/>
                </a:solidFill>
                <a:latin typeface="Raleway Bold"/>
              </a:rPr>
              <a:t>CHANGE</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217E81"/>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FAEDC2"/>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FAEDC2"/>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FAEDC2"/>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FAEDC2"/>
            </a:solidFill>
            <a:prstDash val="solid"/>
            <a:headEnd type="none" len="sm" w="sm"/>
            <a:tailEnd type="none" len="sm" w="sm"/>
          </a:ln>
        </p:spPr>
      </p:sp>
      <p:sp>
        <p:nvSpPr>
          <p:cNvPr name="TextBox 6" id="6"/>
          <p:cNvSpPr txBox="true"/>
          <p:nvPr/>
        </p:nvSpPr>
        <p:spPr>
          <a:xfrm rot="0">
            <a:off x="1363662" y="1301750"/>
            <a:ext cx="14582138" cy="1254760"/>
          </a:xfrm>
          <a:prstGeom prst="rect">
            <a:avLst/>
          </a:prstGeom>
        </p:spPr>
        <p:txBody>
          <a:bodyPr anchor="t" rtlCol="false" tIns="0" lIns="0" bIns="0" rIns="0">
            <a:spAutoFit/>
          </a:bodyPr>
          <a:lstStyle/>
          <a:p>
            <a:pPr>
              <a:lnSpc>
                <a:spcPts val="9679"/>
              </a:lnSpc>
            </a:pPr>
            <a:r>
              <a:rPr lang="en-US" sz="8799" spc="-175">
                <a:solidFill>
                  <a:srgbClr val="FAEDC2"/>
                </a:solidFill>
                <a:latin typeface="Gallery Modern"/>
              </a:rPr>
              <a:t>SECOND ARROW</a:t>
            </a:r>
          </a:p>
        </p:txBody>
      </p:sp>
      <p:sp>
        <p:nvSpPr>
          <p:cNvPr name="Freeform 7" id="7"/>
          <p:cNvSpPr/>
          <p:nvPr/>
        </p:nvSpPr>
        <p:spPr>
          <a:xfrm flipH="false" flipV="false" rot="0">
            <a:off x="1363662" y="3438042"/>
            <a:ext cx="7291069" cy="4763498"/>
          </a:xfrm>
          <a:custGeom>
            <a:avLst/>
            <a:gdLst/>
            <a:ahLst/>
            <a:cxnLst/>
            <a:rect r="r" b="b" t="t" l="l"/>
            <a:pathLst>
              <a:path h="4763498" w="7291069">
                <a:moveTo>
                  <a:pt x="0" y="0"/>
                </a:moveTo>
                <a:lnTo>
                  <a:pt x="7291069" y="0"/>
                </a:lnTo>
                <a:lnTo>
                  <a:pt x="7291069" y="4763498"/>
                </a:lnTo>
                <a:lnTo>
                  <a:pt x="0" y="4763498"/>
                </a:lnTo>
                <a:lnTo>
                  <a:pt x="0" y="0"/>
                </a:lnTo>
                <a:close/>
              </a:path>
            </a:pathLst>
          </a:custGeom>
          <a:blipFill>
            <a:blip r:embed="rId3"/>
            <a:stretch>
              <a:fillRect l="0" t="0" r="0" b="0"/>
            </a:stretch>
          </a:blipFill>
        </p:spPr>
      </p:sp>
      <p:sp>
        <p:nvSpPr>
          <p:cNvPr name="TextBox 8" id="8"/>
          <p:cNvSpPr txBox="true"/>
          <p:nvPr/>
        </p:nvSpPr>
        <p:spPr>
          <a:xfrm rot="0">
            <a:off x="9144000" y="3667125"/>
            <a:ext cx="8455749" cy="2943225"/>
          </a:xfrm>
          <a:prstGeom prst="rect">
            <a:avLst/>
          </a:prstGeom>
        </p:spPr>
        <p:txBody>
          <a:bodyPr anchor="t" rtlCol="false" tIns="0" lIns="0" bIns="0" rIns="0">
            <a:spAutoFit/>
          </a:bodyPr>
          <a:lstStyle/>
          <a:p>
            <a:pPr>
              <a:lnSpc>
                <a:spcPts val="3359"/>
              </a:lnSpc>
            </a:pPr>
            <a:r>
              <a:rPr lang="en-US" sz="2799" spc="559">
                <a:solidFill>
                  <a:srgbClr val="FAEDC2"/>
                </a:solidFill>
                <a:latin typeface="Raleway Bold"/>
              </a:rPr>
              <a:t>OUR REACTION TO THIS PAIN</a:t>
            </a:r>
          </a:p>
          <a:p>
            <a:pPr>
              <a:lnSpc>
                <a:spcPts val="3359"/>
              </a:lnSpc>
            </a:pPr>
          </a:p>
          <a:p>
            <a:pPr marL="604519" indent="-302260" lvl="1">
              <a:lnSpc>
                <a:spcPts val="3359"/>
              </a:lnSpc>
              <a:buFont typeface="Arial"/>
              <a:buChar char="•"/>
            </a:pPr>
            <a:r>
              <a:rPr lang="en-US" sz="2799" spc="559">
                <a:solidFill>
                  <a:srgbClr val="FAEDC2"/>
                </a:solidFill>
                <a:latin typeface="Raleway Bold"/>
              </a:rPr>
              <a:t>DWELLING</a:t>
            </a:r>
          </a:p>
          <a:p>
            <a:pPr marL="604519" indent="-302260" lvl="1">
              <a:lnSpc>
                <a:spcPts val="3359"/>
              </a:lnSpc>
              <a:buFont typeface="Arial"/>
              <a:buChar char="•"/>
            </a:pPr>
            <a:r>
              <a:rPr lang="en-US" sz="2799" spc="559">
                <a:solidFill>
                  <a:srgbClr val="FAEDC2"/>
                </a:solidFill>
                <a:latin typeface="Raleway Bold"/>
              </a:rPr>
              <a:t>WORRYING </a:t>
            </a:r>
          </a:p>
          <a:p>
            <a:pPr marL="604519" indent="-302260" lvl="1">
              <a:lnSpc>
                <a:spcPts val="3359"/>
              </a:lnSpc>
              <a:buFont typeface="Arial"/>
              <a:buChar char="•"/>
            </a:pPr>
            <a:r>
              <a:rPr lang="en-US" sz="2799" spc="559">
                <a:solidFill>
                  <a:srgbClr val="FAEDC2"/>
                </a:solidFill>
                <a:latin typeface="Raleway Bold"/>
              </a:rPr>
              <a:t>WONDERING 'WHAT IF?’</a:t>
            </a:r>
          </a:p>
          <a:p>
            <a:pPr>
              <a:lnSpc>
                <a:spcPts val="3359"/>
              </a:lnSpc>
            </a:pPr>
          </a:p>
          <a:p>
            <a:pPr>
              <a:lnSpc>
                <a:spcPts val="3359"/>
              </a:lnSpc>
            </a:pPr>
          </a:p>
        </p:txBody>
      </p:sp>
    </p:spTree>
  </p:cSld>
  <p:clrMapOvr>
    <a:masterClrMapping/>
  </p:clrMapOvr>
</p:sld>
</file>

<file path=ppt/slides/slide2.xml><?xml version="1.0" encoding="utf-8"?>
<p:sld xmlns:p="http://schemas.openxmlformats.org/presentationml/2006/main" xmlns:a="http://schemas.openxmlformats.org/drawingml/2006/main">
  <p:cSld>
    <p:bg>
      <p:bgPr>
        <a:solidFill>
          <a:srgbClr val="FAEDC2"/>
        </a:solidFill>
      </p:bgPr>
    </p:bg>
    <p:spTree>
      <p:nvGrpSpPr>
        <p:cNvPr id="1" name=""/>
        <p:cNvGrpSpPr/>
        <p:nvPr/>
      </p:nvGrpSpPr>
      <p:grpSpPr>
        <a:xfrm>
          <a:off x="0" y="0"/>
          <a:ext cx="0" cy="0"/>
          <a:chOff x="0" y="0"/>
          <a:chExt cx="0" cy="0"/>
        </a:xfrm>
      </p:grpSpPr>
      <p:sp>
        <p:nvSpPr>
          <p:cNvPr name="TextBox 2" id="2"/>
          <p:cNvSpPr txBox="true"/>
          <p:nvPr/>
        </p:nvSpPr>
        <p:spPr>
          <a:xfrm rot="0">
            <a:off x="1725559" y="3337916"/>
            <a:ext cx="14836881" cy="2214884"/>
          </a:xfrm>
          <a:prstGeom prst="rect">
            <a:avLst/>
          </a:prstGeom>
        </p:spPr>
        <p:txBody>
          <a:bodyPr anchor="t" rtlCol="false" tIns="0" lIns="0" bIns="0" rIns="0">
            <a:spAutoFit/>
          </a:bodyPr>
          <a:lstStyle/>
          <a:p>
            <a:pPr algn="ctr">
              <a:lnSpc>
                <a:spcPts val="8690"/>
              </a:lnSpc>
            </a:pPr>
            <a:r>
              <a:rPr lang="en-US" sz="7900" spc="-158">
                <a:solidFill>
                  <a:srgbClr val="217E81"/>
                </a:solidFill>
                <a:latin typeface="Raleway"/>
              </a:rPr>
              <a:t>"Stress is unavoidable, but it doesn't have to dictate our lives."</a:t>
            </a:r>
          </a:p>
        </p:txBody>
      </p:sp>
      <p:sp>
        <p:nvSpPr>
          <p:cNvPr name="AutoShape 3" id="3"/>
          <p:cNvSpPr/>
          <p:nvPr/>
        </p:nvSpPr>
        <p:spPr>
          <a:xfrm rot="0">
            <a:off x="-138566" y="633826"/>
            <a:ext cx="18997391" cy="0"/>
          </a:xfrm>
          <a:prstGeom prst="line">
            <a:avLst/>
          </a:prstGeom>
          <a:ln cap="rnd" w="66675">
            <a:solidFill>
              <a:srgbClr val="217E81"/>
            </a:solidFill>
            <a:prstDash val="solid"/>
            <a:headEnd type="none" len="sm" w="sm"/>
            <a:tailEnd type="none" len="sm" w="sm"/>
          </a:ln>
        </p:spPr>
      </p:sp>
      <p:sp>
        <p:nvSpPr>
          <p:cNvPr name="AutoShape 4" id="4"/>
          <p:cNvSpPr/>
          <p:nvPr/>
        </p:nvSpPr>
        <p:spPr>
          <a:xfrm rot="0">
            <a:off x="-138566" y="9586499"/>
            <a:ext cx="18863595" cy="0"/>
          </a:xfrm>
          <a:prstGeom prst="line">
            <a:avLst/>
          </a:prstGeom>
          <a:ln cap="rnd" w="66675">
            <a:solidFill>
              <a:srgbClr val="217E81"/>
            </a:solidFill>
            <a:prstDash val="solid"/>
            <a:headEnd type="none" len="sm" w="sm"/>
            <a:tailEnd type="none" len="sm" w="sm"/>
          </a:ln>
        </p:spPr>
      </p:sp>
      <p:sp>
        <p:nvSpPr>
          <p:cNvPr name="AutoShape 5" id="5"/>
          <p:cNvSpPr/>
          <p:nvPr/>
        </p:nvSpPr>
        <p:spPr>
          <a:xfrm rot="0">
            <a:off x="-138566" y="831794"/>
            <a:ext cx="18646857" cy="0"/>
          </a:xfrm>
          <a:prstGeom prst="line">
            <a:avLst/>
          </a:prstGeom>
          <a:ln cap="rnd" w="28575">
            <a:solidFill>
              <a:srgbClr val="217E81"/>
            </a:solidFill>
            <a:prstDash val="solid"/>
            <a:headEnd type="none" len="sm" w="sm"/>
            <a:tailEnd type="none" len="sm" w="sm"/>
          </a:ln>
        </p:spPr>
      </p:sp>
      <p:sp>
        <p:nvSpPr>
          <p:cNvPr name="AutoShape 6" id="6"/>
          <p:cNvSpPr/>
          <p:nvPr/>
        </p:nvSpPr>
        <p:spPr>
          <a:xfrm rot="0">
            <a:off x="-138566" y="9426631"/>
            <a:ext cx="18863595" cy="0"/>
          </a:xfrm>
          <a:prstGeom prst="line">
            <a:avLst/>
          </a:prstGeom>
          <a:ln cap="rnd" w="28575">
            <a:solidFill>
              <a:srgbClr val="217E81"/>
            </a:solidFill>
            <a:prstDash val="solid"/>
            <a:headEnd type="none" len="sm" w="sm"/>
            <a:tailEnd type="none" len="sm" w="sm"/>
          </a:ln>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3" r="0" b="-9333"/>
            </a:stretch>
          </a:blipFill>
        </p:spPr>
      </p:sp>
      <p:sp>
        <p:nvSpPr>
          <p:cNvPr name="AutoShape 3" id="3"/>
          <p:cNvSpPr/>
          <p:nvPr/>
        </p:nvSpPr>
        <p:spPr>
          <a:xfrm rot="0">
            <a:off x="-138566" y="633826"/>
            <a:ext cx="18997391" cy="0"/>
          </a:xfrm>
          <a:prstGeom prst="line">
            <a:avLst/>
          </a:prstGeom>
          <a:ln cap="rnd" w="66675">
            <a:solidFill>
              <a:srgbClr val="FCF2E3"/>
            </a:solidFill>
            <a:prstDash val="solid"/>
            <a:headEnd type="none" len="sm" w="sm"/>
            <a:tailEnd type="none" len="sm" w="sm"/>
          </a:ln>
        </p:spPr>
      </p:sp>
      <p:sp>
        <p:nvSpPr>
          <p:cNvPr name="AutoShape 4" id="4"/>
          <p:cNvSpPr/>
          <p:nvPr/>
        </p:nvSpPr>
        <p:spPr>
          <a:xfrm rot="0">
            <a:off x="-138566" y="9586499"/>
            <a:ext cx="18863595" cy="0"/>
          </a:xfrm>
          <a:prstGeom prst="line">
            <a:avLst/>
          </a:prstGeom>
          <a:ln cap="rnd" w="66675">
            <a:solidFill>
              <a:srgbClr val="FCF2E3"/>
            </a:solidFill>
            <a:prstDash val="solid"/>
            <a:headEnd type="none" len="sm" w="sm"/>
            <a:tailEnd type="none" len="sm" w="sm"/>
          </a:ln>
        </p:spPr>
      </p:sp>
      <p:sp>
        <p:nvSpPr>
          <p:cNvPr name="AutoShape 5" id="5"/>
          <p:cNvSpPr/>
          <p:nvPr/>
        </p:nvSpPr>
        <p:spPr>
          <a:xfrm rot="0">
            <a:off x="-138566" y="831794"/>
            <a:ext cx="18646857" cy="0"/>
          </a:xfrm>
          <a:prstGeom prst="line">
            <a:avLst/>
          </a:prstGeom>
          <a:ln cap="rnd" w="28575">
            <a:solidFill>
              <a:srgbClr val="FCF2E3"/>
            </a:solidFill>
            <a:prstDash val="solid"/>
            <a:headEnd type="none" len="sm" w="sm"/>
            <a:tailEnd type="none" len="sm" w="sm"/>
          </a:ln>
        </p:spPr>
      </p:sp>
      <p:sp>
        <p:nvSpPr>
          <p:cNvPr name="AutoShape 6" id="6"/>
          <p:cNvSpPr/>
          <p:nvPr/>
        </p:nvSpPr>
        <p:spPr>
          <a:xfrm rot="0">
            <a:off x="-138566" y="9426631"/>
            <a:ext cx="18863595" cy="0"/>
          </a:xfrm>
          <a:prstGeom prst="line">
            <a:avLst/>
          </a:prstGeom>
          <a:ln cap="rnd" w="28575">
            <a:solidFill>
              <a:srgbClr val="FCF2E3"/>
            </a:solidFill>
            <a:prstDash val="solid"/>
            <a:headEnd type="none" len="sm" w="sm"/>
            <a:tailEnd type="none" len="sm" w="sm"/>
          </a:ln>
        </p:spPr>
      </p:sp>
      <p:sp>
        <p:nvSpPr>
          <p:cNvPr name="TextBox 7" id="7"/>
          <p:cNvSpPr txBox="true"/>
          <p:nvPr/>
        </p:nvSpPr>
        <p:spPr>
          <a:xfrm rot="0">
            <a:off x="7838974" y="1378864"/>
            <a:ext cx="9768216" cy="2262506"/>
          </a:xfrm>
          <a:prstGeom prst="rect">
            <a:avLst/>
          </a:prstGeom>
        </p:spPr>
        <p:txBody>
          <a:bodyPr anchor="t" rtlCol="false" tIns="0" lIns="0" bIns="0" rIns="0">
            <a:spAutoFit/>
          </a:bodyPr>
          <a:lstStyle/>
          <a:p>
            <a:pPr algn="r">
              <a:lnSpc>
                <a:spcPts val="6019"/>
              </a:lnSpc>
            </a:pPr>
            <a:r>
              <a:rPr lang="en-US" sz="4299">
                <a:solidFill>
                  <a:srgbClr val="FCF2E3"/>
                </a:solidFill>
                <a:latin typeface="Raleway"/>
              </a:rPr>
              <a:t>Did you have a stressful </a:t>
            </a:r>
            <a:r>
              <a:rPr lang="en-US" sz="4299" u="sng">
                <a:solidFill>
                  <a:srgbClr val="FCF2E3"/>
                </a:solidFill>
                <a:latin typeface="Raleway Bold"/>
              </a:rPr>
              <a:t>DAY</a:t>
            </a:r>
            <a:r>
              <a:rPr lang="en-US" sz="4299">
                <a:solidFill>
                  <a:srgbClr val="FCF2E3"/>
                </a:solidFill>
                <a:latin typeface="Raleway"/>
              </a:rPr>
              <a:t> ... or a stressful couple of hours that you replayed in your head over and over?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AEDC2"/>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217E81"/>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217E81"/>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217E81"/>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217E81"/>
            </a:solidFill>
            <a:prstDash val="solid"/>
            <a:headEnd type="none" len="sm" w="sm"/>
            <a:tailEnd type="none" len="sm" w="sm"/>
          </a:ln>
        </p:spPr>
      </p:sp>
      <p:sp>
        <p:nvSpPr>
          <p:cNvPr name="Freeform 6" id="6"/>
          <p:cNvSpPr/>
          <p:nvPr/>
        </p:nvSpPr>
        <p:spPr>
          <a:xfrm flipH="false" flipV="false" rot="0">
            <a:off x="519471" y="2083117"/>
            <a:ext cx="7078595" cy="4711690"/>
          </a:xfrm>
          <a:custGeom>
            <a:avLst/>
            <a:gdLst/>
            <a:ahLst/>
            <a:cxnLst/>
            <a:rect r="r" b="b" t="t" l="l"/>
            <a:pathLst>
              <a:path h="4711690" w="7078595">
                <a:moveTo>
                  <a:pt x="0" y="0"/>
                </a:moveTo>
                <a:lnTo>
                  <a:pt x="7078595" y="0"/>
                </a:lnTo>
                <a:lnTo>
                  <a:pt x="7078595" y="4711691"/>
                </a:lnTo>
                <a:lnTo>
                  <a:pt x="0" y="4711691"/>
                </a:lnTo>
                <a:lnTo>
                  <a:pt x="0" y="0"/>
                </a:lnTo>
                <a:close/>
              </a:path>
            </a:pathLst>
          </a:custGeom>
          <a:blipFill>
            <a:blip r:embed="rId3"/>
            <a:stretch>
              <a:fillRect l="0" t="0" r="0" b="0"/>
            </a:stretch>
          </a:blipFill>
        </p:spPr>
      </p:sp>
      <p:sp>
        <p:nvSpPr>
          <p:cNvPr name="Freeform 7" id="7"/>
          <p:cNvSpPr/>
          <p:nvPr/>
        </p:nvSpPr>
        <p:spPr>
          <a:xfrm flipH="false" flipV="false" rot="0">
            <a:off x="519471" y="2083117"/>
            <a:ext cx="7294663" cy="4987726"/>
          </a:xfrm>
          <a:custGeom>
            <a:avLst/>
            <a:gdLst/>
            <a:ahLst/>
            <a:cxnLst/>
            <a:rect r="r" b="b" t="t" l="l"/>
            <a:pathLst>
              <a:path h="4987726" w="7294663">
                <a:moveTo>
                  <a:pt x="0" y="0"/>
                </a:moveTo>
                <a:lnTo>
                  <a:pt x="7294662" y="0"/>
                </a:lnTo>
                <a:lnTo>
                  <a:pt x="7294662" y="4987726"/>
                </a:lnTo>
                <a:lnTo>
                  <a:pt x="0" y="4987726"/>
                </a:lnTo>
                <a:lnTo>
                  <a:pt x="0" y="0"/>
                </a:lnTo>
                <a:close/>
              </a:path>
            </a:pathLst>
          </a:custGeom>
          <a:blipFill>
            <a:blip r:embed="rId4"/>
            <a:stretch>
              <a:fillRect l="0" t="0" r="0" b="0"/>
            </a:stretch>
          </a:blipFill>
        </p:spPr>
      </p:sp>
      <p:sp>
        <p:nvSpPr>
          <p:cNvPr name="TextBox 8" id="8"/>
          <p:cNvSpPr txBox="true"/>
          <p:nvPr/>
        </p:nvSpPr>
        <p:spPr>
          <a:xfrm rot="0">
            <a:off x="8237371" y="2121217"/>
            <a:ext cx="9378899" cy="2962911"/>
          </a:xfrm>
          <a:prstGeom prst="rect">
            <a:avLst/>
          </a:prstGeom>
        </p:spPr>
        <p:txBody>
          <a:bodyPr anchor="t" rtlCol="false" tIns="0" lIns="0" bIns="0" rIns="0">
            <a:spAutoFit/>
          </a:bodyPr>
          <a:lstStyle/>
          <a:p>
            <a:pPr>
              <a:lnSpc>
                <a:spcPts val="5830"/>
              </a:lnSpc>
            </a:pPr>
            <a:r>
              <a:rPr lang="en-US" sz="5300" spc="-106">
                <a:solidFill>
                  <a:srgbClr val="217E81"/>
                </a:solidFill>
                <a:latin typeface="Raleway"/>
              </a:rPr>
              <a:t>"It’s not the potential stressor, but how we </a:t>
            </a:r>
            <a:r>
              <a:rPr lang="en-US" sz="5300" spc="-106">
                <a:solidFill>
                  <a:srgbClr val="217E81"/>
                </a:solidFill>
                <a:latin typeface="Raleway Bold"/>
              </a:rPr>
              <a:t>perceive</a:t>
            </a:r>
            <a:r>
              <a:rPr lang="en-US" sz="5300" spc="-106">
                <a:solidFill>
                  <a:srgbClr val="217E81"/>
                </a:solidFill>
                <a:latin typeface="Raleway"/>
              </a:rPr>
              <a:t> it and </a:t>
            </a:r>
            <a:r>
              <a:rPr lang="en-US" sz="5300" spc="-106">
                <a:solidFill>
                  <a:srgbClr val="217E81"/>
                </a:solidFill>
                <a:latin typeface="Raleway Bold"/>
              </a:rPr>
              <a:t>handle</a:t>
            </a:r>
            <a:r>
              <a:rPr lang="en-US" sz="5300" spc="-106">
                <a:solidFill>
                  <a:srgbClr val="217E81"/>
                </a:solidFill>
                <a:latin typeface="Raleway"/>
              </a:rPr>
              <a:t> it that determines whether it will lead to stress."</a:t>
            </a:r>
          </a:p>
        </p:txBody>
      </p:sp>
      <p:grpSp>
        <p:nvGrpSpPr>
          <p:cNvPr name="Group 9" id="9"/>
          <p:cNvGrpSpPr/>
          <p:nvPr/>
        </p:nvGrpSpPr>
        <p:grpSpPr>
          <a:xfrm rot="0">
            <a:off x="8237371" y="4874913"/>
            <a:ext cx="9530894" cy="1885280"/>
            <a:chOff x="0" y="0"/>
            <a:chExt cx="12707858" cy="2513707"/>
          </a:xfrm>
        </p:grpSpPr>
        <p:sp>
          <p:nvSpPr>
            <p:cNvPr name="TextBox 10" id="10"/>
            <p:cNvSpPr txBox="true"/>
            <p:nvPr/>
          </p:nvSpPr>
          <p:spPr>
            <a:xfrm rot="0">
              <a:off x="0" y="-57150"/>
              <a:ext cx="12707858" cy="1276350"/>
            </a:xfrm>
            <a:prstGeom prst="rect">
              <a:avLst/>
            </a:prstGeom>
          </p:spPr>
          <p:txBody>
            <a:bodyPr anchor="t" rtlCol="false" tIns="0" lIns="0" bIns="0" rIns="0">
              <a:spAutoFit/>
            </a:bodyPr>
            <a:lstStyle/>
            <a:p>
              <a:pPr>
                <a:lnSpc>
                  <a:spcPts val="7800"/>
                </a:lnSpc>
              </a:pPr>
            </a:p>
          </p:txBody>
        </p:sp>
        <p:sp>
          <p:nvSpPr>
            <p:cNvPr name="TextBox 11" id="11"/>
            <p:cNvSpPr txBox="true"/>
            <p:nvPr/>
          </p:nvSpPr>
          <p:spPr>
            <a:xfrm rot="0">
              <a:off x="0" y="1762079"/>
              <a:ext cx="12707858" cy="751628"/>
            </a:xfrm>
            <a:prstGeom prst="rect">
              <a:avLst/>
            </a:prstGeom>
          </p:spPr>
          <p:txBody>
            <a:bodyPr anchor="t" rtlCol="false" tIns="0" lIns="0" bIns="0" rIns="0">
              <a:spAutoFit/>
            </a:bodyPr>
            <a:lstStyle/>
            <a:p>
              <a:pPr>
                <a:lnSpc>
                  <a:spcPts val="4759"/>
                </a:lnSpc>
              </a:pPr>
              <a:r>
                <a:rPr lang="en-US" sz="3400" spc="102">
                  <a:solidFill>
                    <a:srgbClr val="217E81"/>
                  </a:solidFill>
                  <a:latin typeface="Open Sans Italics"/>
                </a:rPr>
                <a:t>Dr. Martin Seligman (Psychologist)</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AEDC2"/>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217E81"/>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217E81"/>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217E81"/>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217E81"/>
            </a:solidFill>
            <a:prstDash val="solid"/>
            <a:headEnd type="none" len="sm" w="sm"/>
            <a:tailEnd type="none" len="sm" w="sm"/>
          </a:ln>
        </p:spPr>
      </p:sp>
      <p:sp>
        <p:nvSpPr>
          <p:cNvPr name="Freeform 6" id="6"/>
          <p:cNvSpPr/>
          <p:nvPr/>
        </p:nvSpPr>
        <p:spPr>
          <a:xfrm flipH="false" flipV="false" rot="0">
            <a:off x="3824700" y="1717361"/>
            <a:ext cx="10638601" cy="6852278"/>
          </a:xfrm>
          <a:custGeom>
            <a:avLst/>
            <a:gdLst/>
            <a:ahLst/>
            <a:cxnLst/>
            <a:rect r="r" b="b" t="t" l="l"/>
            <a:pathLst>
              <a:path h="6852278" w="10638601">
                <a:moveTo>
                  <a:pt x="0" y="0"/>
                </a:moveTo>
                <a:lnTo>
                  <a:pt x="10638600" y="0"/>
                </a:lnTo>
                <a:lnTo>
                  <a:pt x="10638600" y="6852278"/>
                </a:lnTo>
                <a:lnTo>
                  <a:pt x="0" y="6852278"/>
                </a:lnTo>
                <a:lnTo>
                  <a:pt x="0" y="0"/>
                </a:lnTo>
                <a:close/>
              </a:path>
            </a:pathLst>
          </a:custGeom>
          <a:blipFill>
            <a:blip r:embed="rId3"/>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AEDC2"/>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217E81"/>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217E81"/>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217E81"/>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217E81"/>
            </a:solidFill>
            <a:prstDash val="solid"/>
            <a:headEnd type="none" len="sm" w="sm"/>
            <a:tailEnd type="none" len="sm" w="sm"/>
          </a:ln>
        </p:spPr>
      </p:sp>
      <p:sp>
        <p:nvSpPr>
          <p:cNvPr name="Freeform 6" id="6"/>
          <p:cNvSpPr/>
          <p:nvPr/>
        </p:nvSpPr>
        <p:spPr>
          <a:xfrm flipH="false" flipV="false" rot="0">
            <a:off x="5593603" y="1835760"/>
            <a:ext cx="5654533" cy="5484435"/>
          </a:xfrm>
          <a:custGeom>
            <a:avLst/>
            <a:gdLst/>
            <a:ahLst/>
            <a:cxnLst/>
            <a:rect r="r" b="b" t="t" l="l"/>
            <a:pathLst>
              <a:path h="5484435" w="5654533">
                <a:moveTo>
                  <a:pt x="0" y="0"/>
                </a:moveTo>
                <a:lnTo>
                  <a:pt x="5654533" y="0"/>
                </a:lnTo>
                <a:lnTo>
                  <a:pt x="5654533" y="5484435"/>
                </a:lnTo>
                <a:lnTo>
                  <a:pt x="0" y="5484435"/>
                </a:lnTo>
                <a:lnTo>
                  <a:pt x="0" y="0"/>
                </a:lnTo>
                <a:close/>
              </a:path>
            </a:pathLst>
          </a:custGeom>
          <a:blipFill>
            <a:blip r:embed="rId3"/>
            <a:stretch>
              <a:fillRect l="0" t="-4317" r="-88142" b="-20622"/>
            </a:stretch>
          </a:blipFill>
        </p:spPr>
      </p:sp>
      <p:sp>
        <p:nvSpPr>
          <p:cNvPr name="TextBox 7" id="7"/>
          <p:cNvSpPr txBox="true"/>
          <p:nvPr/>
        </p:nvSpPr>
        <p:spPr>
          <a:xfrm rot="0">
            <a:off x="2233724" y="1660203"/>
            <a:ext cx="3962400" cy="979172"/>
          </a:xfrm>
          <a:prstGeom prst="rect">
            <a:avLst/>
          </a:prstGeom>
        </p:spPr>
        <p:txBody>
          <a:bodyPr anchor="t" rtlCol="false" tIns="0" lIns="0" bIns="0" rIns="0">
            <a:spAutoFit/>
          </a:bodyPr>
          <a:lstStyle/>
          <a:p>
            <a:pPr algn="ctr">
              <a:lnSpc>
                <a:spcPts val="7979"/>
              </a:lnSpc>
            </a:pPr>
            <a:r>
              <a:rPr lang="en-US" sz="5699">
                <a:solidFill>
                  <a:srgbClr val="217E81"/>
                </a:solidFill>
                <a:latin typeface="Raleway"/>
              </a:rPr>
              <a:t>"WHAT IF?!"</a:t>
            </a:r>
          </a:p>
        </p:txBody>
      </p:sp>
      <p:sp>
        <p:nvSpPr>
          <p:cNvPr name="TextBox 8" id="8"/>
          <p:cNvSpPr txBox="true"/>
          <p:nvPr/>
        </p:nvSpPr>
        <p:spPr>
          <a:xfrm rot="0">
            <a:off x="1885171" y="3629206"/>
            <a:ext cx="3962400" cy="979172"/>
          </a:xfrm>
          <a:prstGeom prst="rect">
            <a:avLst/>
          </a:prstGeom>
        </p:spPr>
        <p:txBody>
          <a:bodyPr anchor="t" rtlCol="false" tIns="0" lIns="0" bIns="0" rIns="0">
            <a:spAutoFit/>
          </a:bodyPr>
          <a:lstStyle/>
          <a:p>
            <a:pPr algn="ctr">
              <a:lnSpc>
                <a:spcPts val="7979"/>
              </a:lnSpc>
            </a:pPr>
            <a:r>
              <a:rPr lang="en-US" sz="5699">
                <a:solidFill>
                  <a:srgbClr val="217E81"/>
                </a:solidFill>
                <a:latin typeface="Raleway"/>
              </a:rPr>
              <a:t>"WHAT IF?!"</a:t>
            </a:r>
          </a:p>
        </p:txBody>
      </p:sp>
      <p:sp>
        <p:nvSpPr>
          <p:cNvPr name="Freeform 9" id="9"/>
          <p:cNvSpPr/>
          <p:nvPr/>
        </p:nvSpPr>
        <p:spPr>
          <a:xfrm flipH="false" flipV="false" rot="10073045">
            <a:off x="5014063" y="4759581"/>
            <a:ext cx="2826483" cy="1276742"/>
          </a:xfrm>
          <a:custGeom>
            <a:avLst/>
            <a:gdLst/>
            <a:ahLst/>
            <a:cxnLst/>
            <a:rect r="r" b="b" t="t" l="l"/>
            <a:pathLst>
              <a:path h="1276742" w="2826483">
                <a:moveTo>
                  <a:pt x="0" y="0"/>
                </a:moveTo>
                <a:lnTo>
                  <a:pt x="2826483" y="0"/>
                </a:lnTo>
                <a:lnTo>
                  <a:pt x="2826483" y="1276742"/>
                </a:lnTo>
                <a:lnTo>
                  <a:pt x="0" y="12767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2790673">
            <a:off x="6378410" y="1157707"/>
            <a:ext cx="1667016" cy="1233592"/>
          </a:xfrm>
          <a:custGeom>
            <a:avLst/>
            <a:gdLst/>
            <a:ahLst/>
            <a:cxnLst/>
            <a:rect r="r" b="b" t="t" l="l"/>
            <a:pathLst>
              <a:path h="1233592" w="1667016">
                <a:moveTo>
                  <a:pt x="0" y="0"/>
                </a:moveTo>
                <a:lnTo>
                  <a:pt x="1667016" y="0"/>
                </a:lnTo>
                <a:lnTo>
                  <a:pt x="1667016" y="1233592"/>
                </a:lnTo>
                <a:lnTo>
                  <a:pt x="0" y="123359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1000300">
            <a:off x="5362616" y="2698754"/>
            <a:ext cx="1667016" cy="1233592"/>
          </a:xfrm>
          <a:custGeom>
            <a:avLst/>
            <a:gdLst/>
            <a:ahLst/>
            <a:cxnLst/>
            <a:rect r="r" b="b" t="t" l="l"/>
            <a:pathLst>
              <a:path h="1233592" w="1667016">
                <a:moveTo>
                  <a:pt x="0" y="0"/>
                </a:moveTo>
                <a:lnTo>
                  <a:pt x="1667016" y="0"/>
                </a:lnTo>
                <a:lnTo>
                  <a:pt x="1667016" y="1233592"/>
                </a:lnTo>
                <a:lnTo>
                  <a:pt x="0" y="123359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2" id="12"/>
          <p:cNvSpPr txBox="true"/>
          <p:nvPr/>
        </p:nvSpPr>
        <p:spPr>
          <a:xfrm rot="0">
            <a:off x="12789708" y="2092639"/>
            <a:ext cx="3962400" cy="979172"/>
          </a:xfrm>
          <a:prstGeom prst="rect">
            <a:avLst/>
          </a:prstGeom>
        </p:spPr>
        <p:txBody>
          <a:bodyPr anchor="t" rtlCol="false" tIns="0" lIns="0" bIns="0" rIns="0">
            <a:spAutoFit/>
          </a:bodyPr>
          <a:lstStyle/>
          <a:p>
            <a:pPr algn="ctr">
              <a:lnSpc>
                <a:spcPts val="7979"/>
              </a:lnSpc>
            </a:pPr>
            <a:r>
              <a:rPr lang="en-US" sz="5699">
                <a:solidFill>
                  <a:srgbClr val="217E81"/>
                </a:solidFill>
                <a:latin typeface="Raleway"/>
              </a:rPr>
              <a:t>"WHAT IF?!"</a:t>
            </a:r>
          </a:p>
        </p:txBody>
      </p:sp>
      <p:sp>
        <p:nvSpPr>
          <p:cNvPr name="TextBox 13" id="13"/>
          <p:cNvSpPr txBox="true"/>
          <p:nvPr/>
        </p:nvSpPr>
        <p:spPr>
          <a:xfrm rot="0">
            <a:off x="13575621" y="3629206"/>
            <a:ext cx="3962400" cy="979172"/>
          </a:xfrm>
          <a:prstGeom prst="rect">
            <a:avLst/>
          </a:prstGeom>
        </p:spPr>
        <p:txBody>
          <a:bodyPr anchor="t" rtlCol="false" tIns="0" lIns="0" bIns="0" rIns="0">
            <a:spAutoFit/>
          </a:bodyPr>
          <a:lstStyle/>
          <a:p>
            <a:pPr algn="ctr">
              <a:lnSpc>
                <a:spcPts val="7979"/>
              </a:lnSpc>
            </a:pPr>
            <a:r>
              <a:rPr lang="en-US" sz="5699">
                <a:solidFill>
                  <a:srgbClr val="217E81"/>
                </a:solidFill>
                <a:latin typeface="Raleway"/>
              </a:rPr>
              <a:t>"WHAT IF?!"</a:t>
            </a:r>
          </a:p>
        </p:txBody>
      </p:sp>
      <p:sp>
        <p:nvSpPr>
          <p:cNvPr name="Freeform 14" id="14"/>
          <p:cNvSpPr/>
          <p:nvPr/>
        </p:nvSpPr>
        <p:spPr>
          <a:xfrm flipH="false" flipV="false" rot="1084724">
            <a:off x="9834894" y="1771706"/>
            <a:ext cx="2826483" cy="1276742"/>
          </a:xfrm>
          <a:custGeom>
            <a:avLst/>
            <a:gdLst/>
            <a:ahLst/>
            <a:cxnLst/>
            <a:rect r="r" b="b" t="t" l="l"/>
            <a:pathLst>
              <a:path h="1276742" w="2826483">
                <a:moveTo>
                  <a:pt x="0" y="0"/>
                </a:moveTo>
                <a:lnTo>
                  <a:pt x="2826483" y="0"/>
                </a:lnTo>
                <a:lnTo>
                  <a:pt x="2826483" y="1276742"/>
                </a:lnTo>
                <a:lnTo>
                  <a:pt x="0" y="12767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false" flipV="false" rot="0">
            <a:off x="10434353" y="3959786"/>
            <a:ext cx="2948503" cy="832952"/>
          </a:xfrm>
          <a:custGeom>
            <a:avLst/>
            <a:gdLst/>
            <a:ahLst/>
            <a:cxnLst/>
            <a:rect r="r" b="b" t="t" l="l"/>
            <a:pathLst>
              <a:path h="832952" w="2948503">
                <a:moveTo>
                  <a:pt x="0" y="0"/>
                </a:moveTo>
                <a:lnTo>
                  <a:pt x="2948503" y="0"/>
                </a:lnTo>
                <a:lnTo>
                  <a:pt x="2948503" y="832952"/>
                </a:lnTo>
                <a:lnTo>
                  <a:pt x="0" y="83295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AEDC2"/>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217E81"/>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217E81"/>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217E81"/>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217E81"/>
            </a:solidFill>
            <a:prstDash val="solid"/>
            <a:headEnd type="none" len="sm" w="sm"/>
            <a:tailEnd type="none" len="sm" w="sm"/>
          </a:ln>
        </p:spPr>
      </p:sp>
      <p:sp>
        <p:nvSpPr>
          <p:cNvPr name="Freeform 6" id="6"/>
          <p:cNvSpPr/>
          <p:nvPr/>
        </p:nvSpPr>
        <p:spPr>
          <a:xfrm flipH="false" flipV="false" rot="0">
            <a:off x="6160683" y="1563111"/>
            <a:ext cx="6265095" cy="7160779"/>
          </a:xfrm>
          <a:custGeom>
            <a:avLst/>
            <a:gdLst/>
            <a:ahLst/>
            <a:cxnLst/>
            <a:rect r="r" b="b" t="t" l="l"/>
            <a:pathLst>
              <a:path h="7160779" w="6265095">
                <a:moveTo>
                  <a:pt x="0" y="0"/>
                </a:moveTo>
                <a:lnTo>
                  <a:pt x="6265096" y="0"/>
                </a:lnTo>
                <a:lnTo>
                  <a:pt x="6265096" y="7160778"/>
                </a:lnTo>
                <a:lnTo>
                  <a:pt x="0" y="7160778"/>
                </a:lnTo>
                <a:lnTo>
                  <a:pt x="0" y="0"/>
                </a:lnTo>
                <a:close/>
              </a:path>
            </a:pathLst>
          </a:custGeom>
          <a:blipFill>
            <a:blip r:embed="rId3"/>
            <a:stretch>
              <a:fillRect l="-112581" t="-2511" r="-181" b="-17387"/>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AEDC2"/>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217E81"/>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217E81"/>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217E81"/>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217E81"/>
            </a:solidFill>
            <a:prstDash val="solid"/>
            <a:headEnd type="none" len="sm" w="sm"/>
            <a:tailEnd type="none" len="sm" w="sm"/>
          </a:ln>
        </p:spPr>
      </p:sp>
      <p:sp>
        <p:nvSpPr>
          <p:cNvPr name="Freeform 6" id="6"/>
          <p:cNvSpPr/>
          <p:nvPr/>
        </p:nvSpPr>
        <p:spPr>
          <a:xfrm flipH="false" flipV="false" rot="0">
            <a:off x="6160683" y="1563111"/>
            <a:ext cx="6265095" cy="7160779"/>
          </a:xfrm>
          <a:custGeom>
            <a:avLst/>
            <a:gdLst/>
            <a:ahLst/>
            <a:cxnLst/>
            <a:rect r="r" b="b" t="t" l="l"/>
            <a:pathLst>
              <a:path h="7160779" w="6265095">
                <a:moveTo>
                  <a:pt x="0" y="0"/>
                </a:moveTo>
                <a:lnTo>
                  <a:pt x="6265096" y="0"/>
                </a:lnTo>
                <a:lnTo>
                  <a:pt x="6265096" y="7160778"/>
                </a:lnTo>
                <a:lnTo>
                  <a:pt x="0" y="7160778"/>
                </a:lnTo>
                <a:lnTo>
                  <a:pt x="0" y="0"/>
                </a:lnTo>
                <a:close/>
              </a:path>
            </a:pathLst>
          </a:custGeom>
          <a:blipFill>
            <a:blip r:embed="rId3"/>
            <a:stretch>
              <a:fillRect l="-112581" t="-2511" r="-181" b="-17387"/>
            </a:stretch>
          </a:blipFill>
        </p:spPr>
      </p:sp>
      <p:sp>
        <p:nvSpPr>
          <p:cNvPr name="TextBox 7" id="7"/>
          <p:cNvSpPr txBox="true"/>
          <p:nvPr/>
        </p:nvSpPr>
        <p:spPr>
          <a:xfrm rot="0">
            <a:off x="598879" y="1713162"/>
            <a:ext cx="4780508" cy="1311913"/>
          </a:xfrm>
          <a:prstGeom prst="rect">
            <a:avLst/>
          </a:prstGeom>
        </p:spPr>
        <p:txBody>
          <a:bodyPr anchor="t" rtlCol="false" tIns="0" lIns="0" bIns="0" rIns="0">
            <a:spAutoFit/>
          </a:bodyPr>
          <a:lstStyle/>
          <a:p>
            <a:pPr algn="ctr">
              <a:lnSpc>
                <a:spcPts val="10639"/>
              </a:lnSpc>
            </a:pPr>
            <a:r>
              <a:rPr lang="en-US" sz="7599">
                <a:solidFill>
                  <a:srgbClr val="217E81"/>
                </a:solidFill>
                <a:latin typeface="Raleway"/>
              </a:rPr>
              <a:t>"WHAT IS."</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217E81"/>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FAEDC2"/>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FAEDC2"/>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FAEDC2"/>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FAEDC2"/>
            </a:solidFill>
            <a:prstDash val="solid"/>
            <a:headEnd type="none" len="sm" w="sm"/>
            <a:tailEnd type="none" len="sm" w="sm"/>
          </a:ln>
        </p:spPr>
      </p:sp>
      <p:sp>
        <p:nvSpPr>
          <p:cNvPr name="TextBox 6" id="6"/>
          <p:cNvSpPr txBox="true"/>
          <p:nvPr/>
        </p:nvSpPr>
        <p:spPr>
          <a:xfrm rot="0">
            <a:off x="497269" y="4786994"/>
            <a:ext cx="6734502" cy="1009650"/>
          </a:xfrm>
          <a:prstGeom prst="rect">
            <a:avLst/>
          </a:prstGeom>
        </p:spPr>
        <p:txBody>
          <a:bodyPr anchor="t" rtlCol="false" tIns="0" lIns="0" bIns="0" rIns="0">
            <a:spAutoFit/>
          </a:bodyPr>
          <a:lstStyle/>
          <a:p>
            <a:pPr>
              <a:lnSpc>
                <a:spcPts val="7920"/>
              </a:lnSpc>
            </a:pPr>
            <a:r>
              <a:rPr lang="en-US" sz="6600" spc="1320">
                <a:solidFill>
                  <a:srgbClr val="FCF2E3"/>
                </a:solidFill>
                <a:latin typeface="Raleway Bold"/>
              </a:rPr>
              <a:t>"WHAT IF?!"</a:t>
            </a:r>
          </a:p>
        </p:txBody>
      </p:sp>
      <p:sp>
        <p:nvSpPr>
          <p:cNvPr name="TextBox 7" id="7"/>
          <p:cNvSpPr txBox="true"/>
          <p:nvPr/>
        </p:nvSpPr>
        <p:spPr>
          <a:xfrm rot="0">
            <a:off x="11389831" y="4724602"/>
            <a:ext cx="6316735" cy="1009650"/>
          </a:xfrm>
          <a:prstGeom prst="rect">
            <a:avLst/>
          </a:prstGeom>
        </p:spPr>
        <p:txBody>
          <a:bodyPr anchor="t" rtlCol="false" tIns="0" lIns="0" bIns="0" rIns="0">
            <a:spAutoFit/>
          </a:bodyPr>
          <a:lstStyle/>
          <a:p>
            <a:pPr>
              <a:lnSpc>
                <a:spcPts val="7920"/>
              </a:lnSpc>
            </a:pPr>
            <a:r>
              <a:rPr lang="en-US" sz="6600" spc="1320">
                <a:solidFill>
                  <a:srgbClr val="FCF2E3"/>
                </a:solidFill>
                <a:latin typeface="Raleway Bold"/>
              </a:rPr>
              <a:t>"WHAT IS."</a:t>
            </a:r>
          </a:p>
        </p:txBody>
      </p:sp>
      <p:sp>
        <p:nvSpPr>
          <p:cNvPr name="Freeform 8" id="8"/>
          <p:cNvSpPr/>
          <p:nvPr/>
        </p:nvSpPr>
        <p:spPr>
          <a:xfrm flipH="false" flipV="false" rot="0">
            <a:off x="7738190" y="4796519"/>
            <a:ext cx="2893345" cy="875237"/>
          </a:xfrm>
          <a:custGeom>
            <a:avLst/>
            <a:gdLst/>
            <a:ahLst/>
            <a:cxnLst/>
            <a:rect r="r" b="b" t="t" l="l"/>
            <a:pathLst>
              <a:path h="875237" w="2893345">
                <a:moveTo>
                  <a:pt x="0" y="0"/>
                </a:moveTo>
                <a:lnTo>
                  <a:pt x="2893345" y="0"/>
                </a:lnTo>
                <a:lnTo>
                  <a:pt x="2893345" y="875236"/>
                </a:lnTo>
                <a:lnTo>
                  <a:pt x="0" y="87523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AEDC2"/>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217E81"/>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217E81"/>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217E81"/>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217E81"/>
            </a:solidFill>
            <a:prstDash val="solid"/>
            <a:headEnd type="none" len="sm" w="sm"/>
            <a:tailEnd type="none" len="sm" w="sm"/>
          </a:ln>
        </p:spPr>
      </p:sp>
      <p:sp>
        <p:nvSpPr>
          <p:cNvPr name="Freeform 6" id="6"/>
          <p:cNvSpPr/>
          <p:nvPr/>
        </p:nvSpPr>
        <p:spPr>
          <a:xfrm flipH="false" flipV="false" rot="0">
            <a:off x="2047768" y="2590801"/>
            <a:ext cx="6899186" cy="5105397"/>
          </a:xfrm>
          <a:custGeom>
            <a:avLst/>
            <a:gdLst/>
            <a:ahLst/>
            <a:cxnLst/>
            <a:rect r="r" b="b" t="t" l="l"/>
            <a:pathLst>
              <a:path h="5105397" w="6899186">
                <a:moveTo>
                  <a:pt x="0" y="0"/>
                </a:moveTo>
                <a:lnTo>
                  <a:pt x="6899186" y="0"/>
                </a:lnTo>
                <a:lnTo>
                  <a:pt x="6899186" y="5105398"/>
                </a:lnTo>
                <a:lnTo>
                  <a:pt x="0" y="5105398"/>
                </a:lnTo>
                <a:lnTo>
                  <a:pt x="0" y="0"/>
                </a:lnTo>
                <a:close/>
              </a:path>
            </a:pathLst>
          </a:custGeom>
          <a:blipFill>
            <a:blip r:embed="rId3"/>
            <a:stretch>
              <a:fillRect l="0" t="0" r="0" b="0"/>
            </a:stretch>
          </a:blipFill>
        </p:spPr>
      </p:sp>
      <p:sp>
        <p:nvSpPr>
          <p:cNvPr name="TextBox 7" id="7"/>
          <p:cNvSpPr txBox="true"/>
          <p:nvPr/>
        </p:nvSpPr>
        <p:spPr>
          <a:xfrm rot="0">
            <a:off x="9703099" y="2676526"/>
            <a:ext cx="9021929" cy="1276349"/>
          </a:xfrm>
          <a:prstGeom prst="rect">
            <a:avLst/>
          </a:prstGeom>
        </p:spPr>
        <p:txBody>
          <a:bodyPr anchor="t" rtlCol="false" tIns="0" lIns="0" bIns="0" rIns="0">
            <a:spAutoFit/>
          </a:bodyPr>
          <a:lstStyle/>
          <a:p>
            <a:pPr>
              <a:lnSpc>
                <a:spcPts val="9899"/>
              </a:lnSpc>
            </a:pPr>
            <a:r>
              <a:rPr lang="en-US" sz="8999" spc="-179">
                <a:solidFill>
                  <a:srgbClr val="217E81"/>
                </a:solidFill>
                <a:latin typeface="Raleway"/>
              </a:rPr>
              <a:t>Mindfulness</a:t>
            </a:r>
          </a:p>
        </p:txBody>
      </p:sp>
      <p:sp>
        <p:nvSpPr>
          <p:cNvPr name="TextBox 8" id="8"/>
          <p:cNvSpPr txBox="true"/>
          <p:nvPr/>
        </p:nvSpPr>
        <p:spPr>
          <a:xfrm rot="0">
            <a:off x="8237371" y="4863677"/>
            <a:ext cx="9530894" cy="580390"/>
          </a:xfrm>
          <a:prstGeom prst="rect">
            <a:avLst/>
          </a:prstGeom>
        </p:spPr>
        <p:txBody>
          <a:bodyPr anchor="t" rtlCol="false" tIns="0" lIns="0" bIns="0" rIns="0">
            <a:spAutoFit/>
          </a:bodyPr>
          <a:lstStyle/>
          <a:p>
            <a:pPr>
              <a:lnSpc>
                <a:spcPts val="4759"/>
              </a:lnSpc>
            </a:pPr>
          </a:p>
        </p:txBody>
      </p:sp>
      <p:sp>
        <p:nvSpPr>
          <p:cNvPr name="TextBox 9" id="9"/>
          <p:cNvSpPr txBox="true"/>
          <p:nvPr/>
        </p:nvSpPr>
        <p:spPr>
          <a:xfrm rot="0">
            <a:off x="9836896" y="4488709"/>
            <a:ext cx="7931369" cy="2120901"/>
          </a:xfrm>
          <a:prstGeom prst="rect">
            <a:avLst/>
          </a:prstGeom>
        </p:spPr>
        <p:txBody>
          <a:bodyPr anchor="t" rtlCol="false" tIns="0" lIns="0" bIns="0" rIns="0">
            <a:spAutoFit/>
          </a:bodyPr>
          <a:lstStyle/>
          <a:p>
            <a:pPr>
              <a:lnSpc>
                <a:spcPts val="5500"/>
              </a:lnSpc>
            </a:pPr>
            <a:r>
              <a:rPr lang="en-US" sz="5000" spc="-100">
                <a:solidFill>
                  <a:srgbClr val="217E81"/>
                </a:solidFill>
                <a:latin typeface="Raleway"/>
              </a:rPr>
              <a:t>A mental state of being in the present moment without judgement</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217E81"/>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FAEDC2"/>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FAEDC2"/>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FAEDC2"/>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FAEDC2"/>
            </a:solidFill>
            <a:prstDash val="solid"/>
            <a:headEnd type="none" len="sm" w="sm"/>
            <a:tailEnd type="none" len="sm" w="sm"/>
          </a:ln>
        </p:spPr>
      </p:sp>
      <p:sp>
        <p:nvSpPr>
          <p:cNvPr name="TextBox 6" id="6"/>
          <p:cNvSpPr txBox="true"/>
          <p:nvPr/>
        </p:nvSpPr>
        <p:spPr>
          <a:xfrm rot="0">
            <a:off x="497269" y="4786994"/>
            <a:ext cx="6734502" cy="1009650"/>
          </a:xfrm>
          <a:prstGeom prst="rect">
            <a:avLst/>
          </a:prstGeom>
        </p:spPr>
        <p:txBody>
          <a:bodyPr anchor="t" rtlCol="false" tIns="0" lIns="0" bIns="0" rIns="0">
            <a:spAutoFit/>
          </a:bodyPr>
          <a:lstStyle/>
          <a:p>
            <a:pPr>
              <a:lnSpc>
                <a:spcPts val="7920"/>
              </a:lnSpc>
            </a:pPr>
            <a:r>
              <a:rPr lang="en-US" sz="6600" spc="1320">
                <a:solidFill>
                  <a:srgbClr val="FCF2E3"/>
                </a:solidFill>
                <a:latin typeface="Raleway Bold"/>
              </a:rPr>
              <a:t>"WHAT IF?!"</a:t>
            </a:r>
          </a:p>
        </p:txBody>
      </p:sp>
      <p:sp>
        <p:nvSpPr>
          <p:cNvPr name="TextBox 7" id="7"/>
          <p:cNvSpPr txBox="true"/>
          <p:nvPr/>
        </p:nvSpPr>
        <p:spPr>
          <a:xfrm rot="0">
            <a:off x="11389831" y="4724602"/>
            <a:ext cx="6316735" cy="1009650"/>
          </a:xfrm>
          <a:prstGeom prst="rect">
            <a:avLst/>
          </a:prstGeom>
        </p:spPr>
        <p:txBody>
          <a:bodyPr anchor="t" rtlCol="false" tIns="0" lIns="0" bIns="0" rIns="0">
            <a:spAutoFit/>
          </a:bodyPr>
          <a:lstStyle/>
          <a:p>
            <a:pPr>
              <a:lnSpc>
                <a:spcPts val="7920"/>
              </a:lnSpc>
            </a:pPr>
            <a:r>
              <a:rPr lang="en-US" sz="6600" spc="1320">
                <a:solidFill>
                  <a:srgbClr val="FCF2E3"/>
                </a:solidFill>
                <a:latin typeface="Raleway Bold"/>
              </a:rPr>
              <a:t>"WHAT IS."</a:t>
            </a:r>
          </a:p>
        </p:txBody>
      </p:sp>
      <p:sp>
        <p:nvSpPr>
          <p:cNvPr name="Freeform 8" id="8"/>
          <p:cNvSpPr/>
          <p:nvPr/>
        </p:nvSpPr>
        <p:spPr>
          <a:xfrm flipH="false" flipV="false" rot="0">
            <a:off x="7738190" y="4796519"/>
            <a:ext cx="2893345" cy="875237"/>
          </a:xfrm>
          <a:custGeom>
            <a:avLst/>
            <a:gdLst/>
            <a:ahLst/>
            <a:cxnLst/>
            <a:rect r="r" b="b" t="t" l="l"/>
            <a:pathLst>
              <a:path h="875237" w="2893345">
                <a:moveTo>
                  <a:pt x="0" y="0"/>
                </a:moveTo>
                <a:lnTo>
                  <a:pt x="2893345" y="0"/>
                </a:lnTo>
                <a:lnTo>
                  <a:pt x="2893345" y="875236"/>
                </a:lnTo>
                <a:lnTo>
                  <a:pt x="0" y="87523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AEDC2"/>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217E81"/>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217E81"/>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217E81"/>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217E81"/>
            </a:solidFill>
            <a:prstDash val="solid"/>
            <a:headEnd type="none" len="sm" w="sm"/>
            <a:tailEnd type="none" len="sm" w="sm"/>
          </a:ln>
        </p:spPr>
      </p:sp>
      <p:sp>
        <p:nvSpPr>
          <p:cNvPr name="TextBox 6" id="6"/>
          <p:cNvSpPr txBox="true"/>
          <p:nvPr/>
        </p:nvSpPr>
        <p:spPr>
          <a:xfrm rot="0">
            <a:off x="3283455" y="7328613"/>
            <a:ext cx="9539585" cy="481965"/>
          </a:xfrm>
          <a:prstGeom prst="rect">
            <a:avLst/>
          </a:prstGeom>
        </p:spPr>
        <p:txBody>
          <a:bodyPr anchor="t" rtlCol="false" tIns="0" lIns="0" bIns="0" rIns="0">
            <a:spAutoFit/>
          </a:bodyPr>
          <a:lstStyle/>
          <a:p>
            <a:pPr>
              <a:lnSpc>
                <a:spcPts val="3900"/>
              </a:lnSpc>
            </a:pPr>
          </a:p>
        </p:txBody>
      </p:sp>
      <p:sp>
        <p:nvSpPr>
          <p:cNvPr name="Freeform 7" id="7"/>
          <p:cNvSpPr/>
          <p:nvPr/>
        </p:nvSpPr>
        <p:spPr>
          <a:xfrm flipH="false" flipV="false" rot="0">
            <a:off x="1302794" y="2093217"/>
            <a:ext cx="9208402" cy="6100566"/>
          </a:xfrm>
          <a:custGeom>
            <a:avLst/>
            <a:gdLst/>
            <a:ahLst/>
            <a:cxnLst/>
            <a:rect r="r" b="b" t="t" l="l"/>
            <a:pathLst>
              <a:path h="6100566" w="9208402">
                <a:moveTo>
                  <a:pt x="0" y="0"/>
                </a:moveTo>
                <a:lnTo>
                  <a:pt x="9208402" y="0"/>
                </a:lnTo>
                <a:lnTo>
                  <a:pt x="9208402" y="6100566"/>
                </a:lnTo>
                <a:lnTo>
                  <a:pt x="0" y="6100566"/>
                </a:lnTo>
                <a:lnTo>
                  <a:pt x="0" y="0"/>
                </a:lnTo>
                <a:close/>
              </a:path>
            </a:pathLst>
          </a:custGeom>
          <a:blipFill>
            <a:blip r:embed="rId3"/>
            <a:stretch>
              <a:fillRect l="0" t="0" r="0" b="0"/>
            </a:stretch>
          </a:blipFill>
        </p:spPr>
      </p:sp>
      <p:sp>
        <p:nvSpPr>
          <p:cNvPr name="TextBox 8" id="8"/>
          <p:cNvSpPr txBox="true"/>
          <p:nvPr/>
        </p:nvSpPr>
        <p:spPr>
          <a:xfrm rot="0">
            <a:off x="7111111" y="2358848"/>
            <a:ext cx="9026120" cy="1045210"/>
          </a:xfrm>
          <a:prstGeom prst="rect">
            <a:avLst/>
          </a:prstGeom>
        </p:spPr>
        <p:txBody>
          <a:bodyPr anchor="t" rtlCol="false" tIns="0" lIns="0" bIns="0" rIns="0">
            <a:spAutoFit/>
          </a:bodyPr>
          <a:lstStyle/>
          <a:p>
            <a:pPr>
              <a:lnSpc>
                <a:spcPts val="8540"/>
              </a:lnSpc>
              <a:spcBef>
                <a:spcPct val="0"/>
              </a:spcBef>
            </a:pPr>
            <a:r>
              <a:rPr lang="en-US" sz="6100">
                <a:solidFill>
                  <a:srgbClr val="217E81"/>
                </a:solidFill>
                <a:latin typeface="Raleway Bold"/>
              </a:rPr>
              <a:t>Mindfulness Practice</a:t>
            </a:r>
          </a:p>
        </p:txBody>
      </p:sp>
      <p:sp>
        <p:nvSpPr>
          <p:cNvPr name="TextBox 9" id="9"/>
          <p:cNvSpPr txBox="true"/>
          <p:nvPr/>
        </p:nvSpPr>
        <p:spPr>
          <a:xfrm rot="0">
            <a:off x="7111111" y="3823028"/>
            <a:ext cx="9530571" cy="619125"/>
          </a:xfrm>
          <a:prstGeom prst="rect">
            <a:avLst/>
          </a:prstGeom>
        </p:spPr>
        <p:txBody>
          <a:bodyPr anchor="t" rtlCol="false" tIns="0" lIns="0" bIns="0" rIns="0">
            <a:spAutoFit/>
          </a:bodyPr>
          <a:lstStyle/>
          <a:p>
            <a:pPr>
              <a:lnSpc>
                <a:spcPts val="4800"/>
              </a:lnSpc>
            </a:pPr>
            <a:r>
              <a:rPr lang="en-US" sz="4000" spc="-40">
                <a:solidFill>
                  <a:srgbClr val="217E81"/>
                </a:solidFill>
                <a:latin typeface="Raleway"/>
              </a:rPr>
              <a:t>Connecting to 'what IS'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16666" r="0" b="-16666"/>
            </a:stretch>
          </a:blipFill>
        </p:spPr>
      </p:sp>
      <p:sp>
        <p:nvSpPr>
          <p:cNvPr name="AutoShape 3" id="3"/>
          <p:cNvSpPr/>
          <p:nvPr/>
        </p:nvSpPr>
        <p:spPr>
          <a:xfrm rot="0">
            <a:off x="-138566" y="633826"/>
            <a:ext cx="18997391" cy="0"/>
          </a:xfrm>
          <a:prstGeom prst="line">
            <a:avLst/>
          </a:prstGeom>
          <a:ln cap="rnd" w="66675">
            <a:solidFill>
              <a:srgbClr val="217E81"/>
            </a:solidFill>
            <a:prstDash val="solid"/>
            <a:headEnd type="none" len="sm" w="sm"/>
            <a:tailEnd type="none" len="sm" w="sm"/>
          </a:ln>
        </p:spPr>
      </p:sp>
      <p:sp>
        <p:nvSpPr>
          <p:cNvPr name="AutoShape 4" id="4"/>
          <p:cNvSpPr/>
          <p:nvPr/>
        </p:nvSpPr>
        <p:spPr>
          <a:xfrm rot="0">
            <a:off x="-138566" y="9586499"/>
            <a:ext cx="18863595" cy="0"/>
          </a:xfrm>
          <a:prstGeom prst="line">
            <a:avLst/>
          </a:prstGeom>
          <a:ln cap="rnd" w="66675">
            <a:solidFill>
              <a:srgbClr val="217E81"/>
            </a:solidFill>
            <a:prstDash val="solid"/>
            <a:headEnd type="none" len="sm" w="sm"/>
            <a:tailEnd type="none" len="sm" w="sm"/>
          </a:ln>
        </p:spPr>
      </p:sp>
      <p:sp>
        <p:nvSpPr>
          <p:cNvPr name="AutoShape 5" id="5"/>
          <p:cNvSpPr/>
          <p:nvPr/>
        </p:nvSpPr>
        <p:spPr>
          <a:xfrm rot="0">
            <a:off x="-138566" y="831794"/>
            <a:ext cx="18646857" cy="0"/>
          </a:xfrm>
          <a:prstGeom prst="line">
            <a:avLst/>
          </a:prstGeom>
          <a:ln cap="rnd" w="28575">
            <a:solidFill>
              <a:srgbClr val="217E81"/>
            </a:solidFill>
            <a:prstDash val="solid"/>
            <a:headEnd type="none" len="sm" w="sm"/>
            <a:tailEnd type="none" len="sm" w="sm"/>
          </a:ln>
        </p:spPr>
      </p:sp>
      <p:sp>
        <p:nvSpPr>
          <p:cNvPr name="AutoShape 6" id="6"/>
          <p:cNvSpPr/>
          <p:nvPr/>
        </p:nvSpPr>
        <p:spPr>
          <a:xfrm rot="0">
            <a:off x="-138566" y="9426631"/>
            <a:ext cx="18863595" cy="0"/>
          </a:xfrm>
          <a:prstGeom prst="line">
            <a:avLst/>
          </a:prstGeom>
          <a:ln cap="rnd" w="28575">
            <a:solidFill>
              <a:srgbClr val="217E81"/>
            </a:solidFill>
            <a:prstDash val="solid"/>
            <a:headEnd type="none" len="sm" w="sm"/>
            <a:tailEnd type="none" len="sm" w="sm"/>
          </a:ln>
        </p:spPr>
      </p:sp>
      <p:sp>
        <p:nvSpPr>
          <p:cNvPr name="TextBox 7" id="7"/>
          <p:cNvSpPr txBox="true"/>
          <p:nvPr/>
        </p:nvSpPr>
        <p:spPr>
          <a:xfrm rot="0">
            <a:off x="438003" y="1104900"/>
            <a:ext cx="8526131" cy="2155195"/>
          </a:xfrm>
          <a:prstGeom prst="rect">
            <a:avLst/>
          </a:prstGeom>
        </p:spPr>
        <p:txBody>
          <a:bodyPr anchor="t" rtlCol="false" tIns="0" lIns="0" bIns="0" rIns="0">
            <a:spAutoFit/>
          </a:bodyPr>
          <a:lstStyle/>
          <a:p>
            <a:pPr>
              <a:lnSpc>
                <a:spcPts val="8470"/>
              </a:lnSpc>
            </a:pPr>
            <a:r>
              <a:rPr lang="en-US" sz="7700" spc="-154">
                <a:solidFill>
                  <a:srgbClr val="217E81"/>
                </a:solidFill>
                <a:latin typeface="Raleway"/>
              </a:rPr>
              <a:t>"We'll see what happens..."</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AEDC2"/>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217E81"/>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217E81"/>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217E81"/>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217E81"/>
            </a:solidFill>
            <a:prstDash val="solid"/>
            <a:headEnd type="none" len="sm" w="sm"/>
            <a:tailEnd type="none" len="sm" w="sm"/>
          </a:ln>
        </p:spPr>
      </p:sp>
      <p:sp>
        <p:nvSpPr>
          <p:cNvPr name="TextBox 6" id="6"/>
          <p:cNvSpPr txBox="true"/>
          <p:nvPr/>
        </p:nvSpPr>
        <p:spPr>
          <a:xfrm rot="0">
            <a:off x="3283455" y="7328613"/>
            <a:ext cx="9539585" cy="481965"/>
          </a:xfrm>
          <a:prstGeom prst="rect">
            <a:avLst/>
          </a:prstGeom>
        </p:spPr>
        <p:txBody>
          <a:bodyPr anchor="t" rtlCol="false" tIns="0" lIns="0" bIns="0" rIns="0">
            <a:spAutoFit/>
          </a:bodyPr>
          <a:lstStyle/>
          <a:p>
            <a:pPr>
              <a:lnSpc>
                <a:spcPts val="3900"/>
              </a:lnSpc>
            </a:pPr>
          </a:p>
        </p:txBody>
      </p:sp>
      <p:sp>
        <p:nvSpPr>
          <p:cNvPr name="Freeform 7" id="7"/>
          <p:cNvSpPr/>
          <p:nvPr/>
        </p:nvSpPr>
        <p:spPr>
          <a:xfrm flipH="false" flipV="false" rot="0">
            <a:off x="1302794" y="2093217"/>
            <a:ext cx="9208402" cy="6100566"/>
          </a:xfrm>
          <a:custGeom>
            <a:avLst/>
            <a:gdLst/>
            <a:ahLst/>
            <a:cxnLst/>
            <a:rect r="r" b="b" t="t" l="l"/>
            <a:pathLst>
              <a:path h="6100566" w="9208402">
                <a:moveTo>
                  <a:pt x="0" y="0"/>
                </a:moveTo>
                <a:lnTo>
                  <a:pt x="9208402" y="0"/>
                </a:lnTo>
                <a:lnTo>
                  <a:pt x="9208402" y="6100566"/>
                </a:lnTo>
                <a:lnTo>
                  <a:pt x="0" y="6100566"/>
                </a:lnTo>
                <a:lnTo>
                  <a:pt x="0" y="0"/>
                </a:lnTo>
                <a:close/>
              </a:path>
            </a:pathLst>
          </a:custGeom>
          <a:blipFill>
            <a:blip r:embed="rId2"/>
            <a:stretch>
              <a:fillRect l="0" t="0" r="0" b="0"/>
            </a:stretch>
          </a:blipFill>
        </p:spPr>
      </p:sp>
      <p:sp>
        <p:nvSpPr>
          <p:cNvPr name="TextBox 8" id="8"/>
          <p:cNvSpPr txBox="true"/>
          <p:nvPr/>
        </p:nvSpPr>
        <p:spPr>
          <a:xfrm rot="0">
            <a:off x="7111111" y="3213428"/>
            <a:ext cx="9530571" cy="1838325"/>
          </a:xfrm>
          <a:prstGeom prst="rect">
            <a:avLst/>
          </a:prstGeom>
        </p:spPr>
        <p:txBody>
          <a:bodyPr anchor="t" rtlCol="false" tIns="0" lIns="0" bIns="0" rIns="0">
            <a:spAutoFit/>
          </a:bodyPr>
          <a:lstStyle/>
          <a:p>
            <a:pPr>
              <a:lnSpc>
                <a:spcPts val="4800"/>
              </a:lnSpc>
            </a:pPr>
            <a:r>
              <a:rPr lang="en-US" sz="4000" spc="-40">
                <a:solidFill>
                  <a:srgbClr val="217E81"/>
                </a:solidFill>
                <a:latin typeface="Raleway"/>
              </a:rPr>
              <a:t>"Regular meditation can permanently rewire the brain to...lower stress, even improve immune function." </a:t>
            </a:r>
          </a:p>
        </p:txBody>
      </p:sp>
      <p:sp>
        <p:nvSpPr>
          <p:cNvPr name="TextBox 9" id="9"/>
          <p:cNvSpPr txBox="true"/>
          <p:nvPr/>
        </p:nvSpPr>
        <p:spPr>
          <a:xfrm rot="0">
            <a:off x="7111111" y="5471238"/>
            <a:ext cx="9530571" cy="323850"/>
          </a:xfrm>
          <a:prstGeom prst="rect">
            <a:avLst/>
          </a:prstGeom>
        </p:spPr>
        <p:txBody>
          <a:bodyPr anchor="t" rtlCol="false" tIns="0" lIns="0" bIns="0" rIns="0">
            <a:spAutoFit/>
          </a:bodyPr>
          <a:lstStyle/>
          <a:p>
            <a:pPr>
              <a:lnSpc>
                <a:spcPts val="2400"/>
              </a:lnSpc>
            </a:pPr>
            <a:r>
              <a:rPr lang="en-US" sz="2000" spc="-20">
                <a:solidFill>
                  <a:srgbClr val="217E81"/>
                </a:solidFill>
                <a:latin typeface="Raleway"/>
              </a:rPr>
              <a:t>Source: Handbook of Positive Psychology, 2005)</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217E81"/>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FAEDC2"/>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FAEDC2"/>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FAEDC2"/>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FAEDC2"/>
            </a:solidFill>
            <a:prstDash val="solid"/>
            <a:headEnd type="none" len="sm" w="sm"/>
            <a:tailEnd type="none" len="sm" w="sm"/>
          </a:ln>
        </p:spPr>
      </p:sp>
      <p:sp>
        <p:nvSpPr>
          <p:cNvPr name="Freeform 6" id="6"/>
          <p:cNvSpPr/>
          <p:nvPr/>
        </p:nvSpPr>
        <p:spPr>
          <a:xfrm flipH="false" flipV="false" rot="0">
            <a:off x="1363662" y="3223862"/>
            <a:ext cx="6711313" cy="4479802"/>
          </a:xfrm>
          <a:custGeom>
            <a:avLst/>
            <a:gdLst/>
            <a:ahLst/>
            <a:cxnLst/>
            <a:rect r="r" b="b" t="t" l="l"/>
            <a:pathLst>
              <a:path h="4479802" w="6711313">
                <a:moveTo>
                  <a:pt x="0" y="0"/>
                </a:moveTo>
                <a:lnTo>
                  <a:pt x="6711313" y="0"/>
                </a:lnTo>
                <a:lnTo>
                  <a:pt x="6711313" y="4479802"/>
                </a:lnTo>
                <a:lnTo>
                  <a:pt x="0" y="4479802"/>
                </a:lnTo>
                <a:lnTo>
                  <a:pt x="0" y="0"/>
                </a:lnTo>
                <a:close/>
              </a:path>
            </a:pathLst>
          </a:custGeom>
          <a:blipFill>
            <a:blip r:embed="rId3"/>
            <a:stretch>
              <a:fillRect l="0" t="0" r="0" b="0"/>
            </a:stretch>
          </a:blipFill>
        </p:spPr>
      </p:sp>
      <p:sp>
        <p:nvSpPr>
          <p:cNvPr name="Freeform 7" id="7"/>
          <p:cNvSpPr/>
          <p:nvPr/>
        </p:nvSpPr>
        <p:spPr>
          <a:xfrm flipH="false" flipV="false" rot="0">
            <a:off x="1363662" y="3223537"/>
            <a:ext cx="7146971" cy="4761669"/>
          </a:xfrm>
          <a:custGeom>
            <a:avLst/>
            <a:gdLst/>
            <a:ahLst/>
            <a:cxnLst/>
            <a:rect r="r" b="b" t="t" l="l"/>
            <a:pathLst>
              <a:path h="4761669" w="7146971">
                <a:moveTo>
                  <a:pt x="0" y="0"/>
                </a:moveTo>
                <a:lnTo>
                  <a:pt x="7146971" y="0"/>
                </a:lnTo>
                <a:lnTo>
                  <a:pt x="7146971" y="4761670"/>
                </a:lnTo>
                <a:lnTo>
                  <a:pt x="0" y="4761670"/>
                </a:lnTo>
                <a:lnTo>
                  <a:pt x="0" y="0"/>
                </a:lnTo>
                <a:close/>
              </a:path>
            </a:pathLst>
          </a:custGeom>
          <a:blipFill>
            <a:blip r:embed="rId4"/>
            <a:stretch>
              <a:fillRect l="0" t="0" r="0" b="0"/>
            </a:stretch>
          </a:blipFill>
        </p:spPr>
      </p:sp>
      <p:sp>
        <p:nvSpPr>
          <p:cNvPr name="TextBox 8" id="8"/>
          <p:cNvSpPr txBox="true"/>
          <p:nvPr/>
        </p:nvSpPr>
        <p:spPr>
          <a:xfrm rot="0">
            <a:off x="8720413" y="3214337"/>
            <a:ext cx="9239822" cy="371475"/>
          </a:xfrm>
          <a:prstGeom prst="rect">
            <a:avLst/>
          </a:prstGeom>
        </p:spPr>
        <p:txBody>
          <a:bodyPr anchor="t" rtlCol="false" tIns="0" lIns="0" bIns="0" rIns="0">
            <a:spAutoFit/>
          </a:bodyPr>
          <a:lstStyle/>
          <a:p>
            <a:pPr>
              <a:lnSpc>
                <a:spcPts val="2879"/>
              </a:lnSpc>
            </a:pPr>
            <a:r>
              <a:rPr lang="en-US" sz="2400" spc="480">
                <a:solidFill>
                  <a:srgbClr val="FAEDC2"/>
                </a:solidFill>
                <a:latin typeface="Raleway Bold"/>
              </a:rPr>
              <a:t>ACCEPT REALITY OF CONSTANT CHANGE</a:t>
            </a:r>
          </a:p>
        </p:txBody>
      </p:sp>
      <p:sp>
        <p:nvSpPr>
          <p:cNvPr name="TextBox 9" id="9"/>
          <p:cNvSpPr txBox="true"/>
          <p:nvPr/>
        </p:nvSpPr>
        <p:spPr>
          <a:xfrm rot="0">
            <a:off x="1028700" y="1584594"/>
            <a:ext cx="15897146" cy="1057919"/>
          </a:xfrm>
          <a:prstGeom prst="rect">
            <a:avLst/>
          </a:prstGeom>
        </p:spPr>
        <p:txBody>
          <a:bodyPr anchor="t" rtlCol="false" tIns="0" lIns="0" bIns="0" rIns="0">
            <a:spAutoFit/>
          </a:bodyPr>
          <a:lstStyle/>
          <a:p>
            <a:pPr>
              <a:lnSpc>
                <a:spcPts val="7900"/>
              </a:lnSpc>
            </a:pPr>
            <a:r>
              <a:rPr lang="en-US" sz="7900" spc="-158">
                <a:solidFill>
                  <a:srgbClr val="FAEDC2"/>
                </a:solidFill>
                <a:latin typeface="Gallery Modern"/>
              </a:rPr>
              <a:t>STRESS BETTER </a:t>
            </a:r>
          </a:p>
        </p:txBody>
      </p:sp>
      <p:sp>
        <p:nvSpPr>
          <p:cNvPr name="TextBox 10" id="10"/>
          <p:cNvSpPr txBox="true"/>
          <p:nvPr/>
        </p:nvSpPr>
        <p:spPr>
          <a:xfrm rot="0">
            <a:off x="8720413" y="5092288"/>
            <a:ext cx="9239822" cy="371475"/>
          </a:xfrm>
          <a:prstGeom prst="rect">
            <a:avLst/>
          </a:prstGeom>
        </p:spPr>
        <p:txBody>
          <a:bodyPr anchor="t" rtlCol="false" tIns="0" lIns="0" bIns="0" rIns="0">
            <a:spAutoFit/>
          </a:bodyPr>
          <a:lstStyle/>
          <a:p>
            <a:pPr>
              <a:lnSpc>
                <a:spcPts val="2879"/>
              </a:lnSpc>
            </a:pPr>
            <a:r>
              <a:rPr lang="en-US" sz="2400" spc="480">
                <a:solidFill>
                  <a:srgbClr val="FAEDC2"/>
                </a:solidFill>
                <a:latin typeface="Raleway Bold"/>
              </a:rPr>
              <a:t>TURN DOWN THE VOLUME ON STRESS</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217E81"/>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FAEDC2"/>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FAEDC2"/>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FAEDC2"/>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FAEDC2"/>
            </a:solidFill>
            <a:prstDash val="solid"/>
            <a:headEnd type="none" len="sm" w="sm"/>
            <a:tailEnd type="none" len="sm" w="sm"/>
          </a:ln>
        </p:spPr>
      </p:sp>
      <p:sp>
        <p:nvSpPr>
          <p:cNvPr name="Freeform 6" id="6"/>
          <p:cNvSpPr/>
          <p:nvPr/>
        </p:nvSpPr>
        <p:spPr>
          <a:xfrm flipH="false" flipV="false" rot="0">
            <a:off x="1363662" y="3225388"/>
            <a:ext cx="5593363" cy="5593363"/>
          </a:xfrm>
          <a:custGeom>
            <a:avLst/>
            <a:gdLst/>
            <a:ahLst/>
            <a:cxnLst/>
            <a:rect r="r" b="b" t="t" l="l"/>
            <a:pathLst>
              <a:path h="5593363" w="5593363">
                <a:moveTo>
                  <a:pt x="0" y="0"/>
                </a:moveTo>
                <a:lnTo>
                  <a:pt x="5593363" y="0"/>
                </a:lnTo>
                <a:lnTo>
                  <a:pt x="5593363" y="5593363"/>
                </a:lnTo>
                <a:lnTo>
                  <a:pt x="0" y="5593363"/>
                </a:lnTo>
                <a:lnTo>
                  <a:pt x="0" y="0"/>
                </a:lnTo>
                <a:close/>
              </a:path>
            </a:pathLst>
          </a:custGeom>
          <a:blipFill>
            <a:blip r:embed="rId3"/>
            <a:stretch>
              <a:fillRect l="0" t="0" r="0" b="0"/>
            </a:stretch>
          </a:blipFill>
        </p:spPr>
      </p:sp>
      <p:sp>
        <p:nvSpPr>
          <p:cNvPr name="TextBox 7" id="7"/>
          <p:cNvSpPr txBox="true"/>
          <p:nvPr/>
        </p:nvSpPr>
        <p:spPr>
          <a:xfrm rot="0">
            <a:off x="8720413" y="3214337"/>
            <a:ext cx="9239822" cy="371475"/>
          </a:xfrm>
          <a:prstGeom prst="rect">
            <a:avLst/>
          </a:prstGeom>
        </p:spPr>
        <p:txBody>
          <a:bodyPr anchor="t" rtlCol="false" tIns="0" lIns="0" bIns="0" rIns="0">
            <a:spAutoFit/>
          </a:bodyPr>
          <a:lstStyle/>
          <a:p>
            <a:pPr>
              <a:lnSpc>
                <a:spcPts val="2879"/>
              </a:lnSpc>
            </a:pPr>
            <a:r>
              <a:rPr lang="en-US" sz="2400" spc="480">
                <a:solidFill>
                  <a:srgbClr val="FAEDC2"/>
                </a:solidFill>
                <a:latin typeface="Raleway Bold"/>
              </a:rPr>
              <a:t>ACCEPT REALITY OF CONSTANT CHANGE</a:t>
            </a:r>
          </a:p>
        </p:txBody>
      </p:sp>
      <p:sp>
        <p:nvSpPr>
          <p:cNvPr name="TextBox 8" id="8"/>
          <p:cNvSpPr txBox="true"/>
          <p:nvPr/>
        </p:nvSpPr>
        <p:spPr>
          <a:xfrm rot="0">
            <a:off x="1028700" y="1584594"/>
            <a:ext cx="15897146" cy="1057919"/>
          </a:xfrm>
          <a:prstGeom prst="rect">
            <a:avLst/>
          </a:prstGeom>
        </p:spPr>
        <p:txBody>
          <a:bodyPr anchor="t" rtlCol="false" tIns="0" lIns="0" bIns="0" rIns="0">
            <a:spAutoFit/>
          </a:bodyPr>
          <a:lstStyle/>
          <a:p>
            <a:pPr>
              <a:lnSpc>
                <a:spcPts val="7900"/>
              </a:lnSpc>
            </a:pPr>
            <a:r>
              <a:rPr lang="en-US" sz="7900" spc="-158">
                <a:solidFill>
                  <a:srgbClr val="FAEDC2"/>
                </a:solidFill>
                <a:latin typeface="Gallery Modern"/>
              </a:rPr>
              <a:t>STRESS BETTER </a:t>
            </a:r>
          </a:p>
        </p:txBody>
      </p:sp>
      <p:sp>
        <p:nvSpPr>
          <p:cNvPr name="TextBox 9" id="9"/>
          <p:cNvSpPr txBox="true"/>
          <p:nvPr/>
        </p:nvSpPr>
        <p:spPr>
          <a:xfrm rot="0">
            <a:off x="8720413" y="5092288"/>
            <a:ext cx="9239822" cy="371475"/>
          </a:xfrm>
          <a:prstGeom prst="rect">
            <a:avLst/>
          </a:prstGeom>
        </p:spPr>
        <p:txBody>
          <a:bodyPr anchor="t" rtlCol="false" tIns="0" lIns="0" bIns="0" rIns="0">
            <a:spAutoFit/>
          </a:bodyPr>
          <a:lstStyle/>
          <a:p>
            <a:pPr>
              <a:lnSpc>
                <a:spcPts val="2879"/>
              </a:lnSpc>
            </a:pPr>
            <a:r>
              <a:rPr lang="en-US" sz="2400" spc="480">
                <a:solidFill>
                  <a:srgbClr val="FAEDC2"/>
                </a:solidFill>
                <a:latin typeface="Raleway Bold"/>
              </a:rPr>
              <a:t>TURN DOWN THE VOLUME ON STRESS</a:t>
            </a:r>
          </a:p>
        </p:txBody>
      </p:sp>
      <p:sp>
        <p:nvSpPr>
          <p:cNvPr name="TextBox 10" id="10"/>
          <p:cNvSpPr txBox="true"/>
          <p:nvPr/>
        </p:nvSpPr>
        <p:spPr>
          <a:xfrm rot="0">
            <a:off x="8720413" y="6968713"/>
            <a:ext cx="9239822" cy="733425"/>
          </a:xfrm>
          <a:prstGeom prst="rect">
            <a:avLst/>
          </a:prstGeom>
        </p:spPr>
        <p:txBody>
          <a:bodyPr anchor="t" rtlCol="false" tIns="0" lIns="0" bIns="0" rIns="0">
            <a:spAutoFit/>
          </a:bodyPr>
          <a:lstStyle/>
          <a:p>
            <a:pPr>
              <a:lnSpc>
                <a:spcPts val="2879"/>
              </a:lnSpc>
            </a:pPr>
            <a:r>
              <a:rPr lang="en-US" sz="2400" spc="480">
                <a:solidFill>
                  <a:srgbClr val="FAEDC2"/>
                </a:solidFill>
                <a:latin typeface="Raleway Bold"/>
              </a:rPr>
              <a:t>CALM YOUR NERVOUS SYSTEM TO REDUCE BURNOUT</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217E81"/>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FAEDC2"/>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FAEDC2"/>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FAEDC2"/>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FAEDC2"/>
            </a:solidFill>
            <a:prstDash val="solid"/>
            <a:headEnd type="none" len="sm" w="sm"/>
            <a:tailEnd type="none" len="sm" w="sm"/>
          </a:ln>
        </p:spPr>
      </p:sp>
      <p:sp>
        <p:nvSpPr>
          <p:cNvPr name="Freeform 6" id="6"/>
          <p:cNvSpPr/>
          <p:nvPr/>
        </p:nvSpPr>
        <p:spPr>
          <a:xfrm flipH="false" flipV="false" rot="0">
            <a:off x="7424136" y="2323450"/>
            <a:ext cx="9835164" cy="6556776"/>
          </a:xfrm>
          <a:custGeom>
            <a:avLst/>
            <a:gdLst/>
            <a:ahLst/>
            <a:cxnLst/>
            <a:rect r="r" b="b" t="t" l="l"/>
            <a:pathLst>
              <a:path h="6556776" w="9835164">
                <a:moveTo>
                  <a:pt x="0" y="0"/>
                </a:moveTo>
                <a:lnTo>
                  <a:pt x="9835164" y="0"/>
                </a:lnTo>
                <a:lnTo>
                  <a:pt x="9835164" y="6556777"/>
                </a:lnTo>
                <a:lnTo>
                  <a:pt x="0" y="6556777"/>
                </a:lnTo>
                <a:lnTo>
                  <a:pt x="0" y="0"/>
                </a:lnTo>
                <a:close/>
              </a:path>
            </a:pathLst>
          </a:custGeom>
          <a:blipFill>
            <a:blip r:embed="rId3"/>
            <a:stretch>
              <a:fillRect l="0" t="0" r="0" b="0"/>
            </a:stretch>
          </a:blipFill>
        </p:spPr>
      </p:sp>
      <p:sp>
        <p:nvSpPr>
          <p:cNvPr name="TextBox 7" id="7"/>
          <p:cNvSpPr txBox="true"/>
          <p:nvPr/>
        </p:nvSpPr>
        <p:spPr>
          <a:xfrm rot="0">
            <a:off x="671431" y="1142012"/>
            <a:ext cx="10528927" cy="804545"/>
          </a:xfrm>
          <a:prstGeom prst="rect">
            <a:avLst/>
          </a:prstGeom>
        </p:spPr>
        <p:txBody>
          <a:bodyPr anchor="t" rtlCol="false" tIns="0" lIns="0" bIns="0" rIns="0">
            <a:spAutoFit/>
          </a:bodyPr>
          <a:lstStyle/>
          <a:p>
            <a:pPr>
              <a:lnSpc>
                <a:spcPts val="6580"/>
              </a:lnSpc>
              <a:spcBef>
                <a:spcPct val="0"/>
              </a:spcBef>
            </a:pPr>
            <a:r>
              <a:rPr lang="en-US" sz="4700">
                <a:solidFill>
                  <a:srgbClr val="FAEDC2"/>
                </a:solidFill>
                <a:latin typeface="Raleway"/>
              </a:rPr>
              <a:t>Q: How heavy is your glass of water? </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217E81"/>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FAEDC2"/>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FAEDC2"/>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FAEDC2"/>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FAEDC2"/>
            </a:solidFill>
            <a:prstDash val="solid"/>
            <a:headEnd type="none" len="sm" w="sm"/>
            <a:tailEnd type="none" len="sm" w="sm"/>
          </a:ln>
        </p:spPr>
      </p:sp>
      <p:sp>
        <p:nvSpPr>
          <p:cNvPr name="Freeform 6" id="6"/>
          <p:cNvSpPr/>
          <p:nvPr/>
        </p:nvSpPr>
        <p:spPr>
          <a:xfrm flipH="false" flipV="false" rot="0">
            <a:off x="7424136" y="2323450"/>
            <a:ext cx="9835164" cy="6556776"/>
          </a:xfrm>
          <a:custGeom>
            <a:avLst/>
            <a:gdLst/>
            <a:ahLst/>
            <a:cxnLst/>
            <a:rect r="r" b="b" t="t" l="l"/>
            <a:pathLst>
              <a:path h="6556776" w="9835164">
                <a:moveTo>
                  <a:pt x="0" y="0"/>
                </a:moveTo>
                <a:lnTo>
                  <a:pt x="9835164" y="0"/>
                </a:lnTo>
                <a:lnTo>
                  <a:pt x="9835164" y="6556777"/>
                </a:lnTo>
                <a:lnTo>
                  <a:pt x="0" y="6556777"/>
                </a:lnTo>
                <a:lnTo>
                  <a:pt x="0" y="0"/>
                </a:lnTo>
                <a:close/>
              </a:path>
            </a:pathLst>
          </a:custGeom>
          <a:blipFill>
            <a:blip r:embed="rId3"/>
            <a:stretch>
              <a:fillRect l="0" t="0" r="0" b="0"/>
            </a:stretch>
          </a:blipFill>
        </p:spPr>
      </p:sp>
      <p:sp>
        <p:nvSpPr>
          <p:cNvPr name="TextBox 7" id="7"/>
          <p:cNvSpPr txBox="true"/>
          <p:nvPr/>
        </p:nvSpPr>
        <p:spPr>
          <a:xfrm rot="0">
            <a:off x="671431" y="1142012"/>
            <a:ext cx="10528927" cy="804545"/>
          </a:xfrm>
          <a:prstGeom prst="rect">
            <a:avLst/>
          </a:prstGeom>
        </p:spPr>
        <p:txBody>
          <a:bodyPr anchor="t" rtlCol="false" tIns="0" lIns="0" bIns="0" rIns="0">
            <a:spAutoFit/>
          </a:bodyPr>
          <a:lstStyle/>
          <a:p>
            <a:pPr>
              <a:lnSpc>
                <a:spcPts val="6580"/>
              </a:lnSpc>
              <a:spcBef>
                <a:spcPct val="0"/>
              </a:spcBef>
            </a:pPr>
            <a:r>
              <a:rPr lang="en-US" sz="4700">
                <a:solidFill>
                  <a:srgbClr val="FAEDC2"/>
                </a:solidFill>
                <a:latin typeface="Raleway"/>
              </a:rPr>
              <a:t>Q: How heavy is your glass of water? </a:t>
            </a:r>
          </a:p>
        </p:txBody>
      </p:sp>
      <p:sp>
        <p:nvSpPr>
          <p:cNvPr name="TextBox 8" id="8"/>
          <p:cNvSpPr txBox="true"/>
          <p:nvPr/>
        </p:nvSpPr>
        <p:spPr>
          <a:xfrm rot="0">
            <a:off x="671431" y="2232307"/>
            <a:ext cx="6383824" cy="1633220"/>
          </a:xfrm>
          <a:prstGeom prst="rect">
            <a:avLst/>
          </a:prstGeom>
        </p:spPr>
        <p:txBody>
          <a:bodyPr anchor="t" rtlCol="false" tIns="0" lIns="0" bIns="0" rIns="0">
            <a:spAutoFit/>
          </a:bodyPr>
          <a:lstStyle/>
          <a:p>
            <a:pPr>
              <a:lnSpc>
                <a:spcPts val="6580"/>
              </a:lnSpc>
              <a:spcBef>
                <a:spcPct val="0"/>
              </a:spcBef>
            </a:pPr>
            <a:r>
              <a:rPr lang="en-US" sz="4700">
                <a:solidFill>
                  <a:srgbClr val="FAEDC2"/>
                </a:solidFill>
                <a:latin typeface="Raleway"/>
              </a:rPr>
              <a:t>A: It depends how long you hold it.</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FAEDC2"/>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217E81"/>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217E81"/>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217E81"/>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217E81"/>
            </a:solidFill>
            <a:prstDash val="solid"/>
            <a:headEnd type="none" len="sm" w="sm"/>
            <a:tailEnd type="none" len="sm" w="sm"/>
          </a:ln>
        </p:spPr>
      </p:sp>
      <p:sp>
        <p:nvSpPr>
          <p:cNvPr name="TextBox 6" id="6"/>
          <p:cNvSpPr txBox="true"/>
          <p:nvPr/>
        </p:nvSpPr>
        <p:spPr>
          <a:xfrm rot="0">
            <a:off x="3283455" y="7328613"/>
            <a:ext cx="9539585" cy="481965"/>
          </a:xfrm>
          <a:prstGeom prst="rect">
            <a:avLst/>
          </a:prstGeom>
        </p:spPr>
        <p:txBody>
          <a:bodyPr anchor="t" rtlCol="false" tIns="0" lIns="0" bIns="0" rIns="0">
            <a:spAutoFit/>
          </a:bodyPr>
          <a:lstStyle/>
          <a:p>
            <a:pPr>
              <a:lnSpc>
                <a:spcPts val="3900"/>
              </a:lnSpc>
            </a:pPr>
          </a:p>
        </p:txBody>
      </p:sp>
      <p:sp>
        <p:nvSpPr>
          <p:cNvPr name="Freeform 7" id="7"/>
          <p:cNvSpPr/>
          <p:nvPr/>
        </p:nvSpPr>
        <p:spPr>
          <a:xfrm flipH="false" flipV="false" rot="0">
            <a:off x="673986" y="1194448"/>
            <a:ext cx="7563385" cy="4249618"/>
          </a:xfrm>
          <a:custGeom>
            <a:avLst/>
            <a:gdLst/>
            <a:ahLst/>
            <a:cxnLst/>
            <a:rect r="r" b="b" t="t" l="l"/>
            <a:pathLst>
              <a:path h="4249618" w="7563385">
                <a:moveTo>
                  <a:pt x="0" y="0"/>
                </a:moveTo>
                <a:lnTo>
                  <a:pt x="7563385" y="0"/>
                </a:lnTo>
                <a:lnTo>
                  <a:pt x="7563385" y="4249619"/>
                </a:lnTo>
                <a:lnTo>
                  <a:pt x="0" y="4249619"/>
                </a:lnTo>
                <a:lnTo>
                  <a:pt x="0" y="0"/>
                </a:lnTo>
                <a:close/>
              </a:path>
            </a:pathLst>
          </a:custGeom>
          <a:blipFill>
            <a:blip r:embed="rId3"/>
            <a:stretch>
              <a:fillRect l="0" t="0" r="0" b="0"/>
            </a:stretch>
          </a:blipFill>
        </p:spPr>
      </p:sp>
      <p:sp>
        <p:nvSpPr>
          <p:cNvPr name="TextBox 8" id="8"/>
          <p:cNvSpPr txBox="true"/>
          <p:nvPr/>
        </p:nvSpPr>
        <p:spPr>
          <a:xfrm rot="0">
            <a:off x="8573467" y="3608784"/>
            <a:ext cx="9194797" cy="3357244"/>
          </a:xfrm>
          <a:prstGeom prst="rect">
            <a:avLst/>
          </a:prstGeom>
        </p:spPr>
        <p:txBody>
          <a:bodyPr anchor="t" rtlCol="false" tIns="0" lIns="0" bIns="0" rIns="0">
            <a:spAutoFit/>
          </a:bodyPr>
          <a:lstStyle/>
          <a:p>
            <a:pPr algn="ctr">
              <a:lnSpc>
                <a:spcPts val="4480"/>
              </a:lnSpc>
            </a:pPr>
            <a:r>
              <a:rPr lang="en-US" sz="3200">
                <a:solidFill>
                  <a:srgbClr val="217E81"/>
                </a:solidFill>
                <a:latin typeface="Raleway"/>
              </a:rPr>
              <a:t>“I can tell you that when I’m exhausted, when I’m running on empty, I’m the </a:t>
            </a:r>
            <a:r>
              <a:rPr lang="en-US" sz="3200">
                <a:solidFill>
                  <a:srgbClr val="217E81"/>
                </a:solidFill>
                <a:latin typeface="Raleway Bold"/>
              </a:rPr>
              <a:t>worst</a:t>
            </a:r>
            <a:r>
              <a:rPr lang="en-US" sz="3200">
                <a:solidFill>
                  <a:srgbClr val="217E81"/>
                </a:solidFill>
                <a:latin typeface="Raleway"/>
              </a:rPr>
              <a:t> version of myself,” </a:t>
            </a:r>
          </a:p>
          <a:p>
            <a:pPr algn="ctr">
              <a:lnSpc>
                <a:spcPts val="4480"/>
              </a:lnSpc>
            </a:pPr>
          </a:p>
          <a:p>
            <a:pPr algn="ctr">
              <a:lnSpc>
                <a:spcPts val="4480"/>
              </a:lnSpc>
            </a:pPr>
            <a:r>
              <a:rPr lang="en-US" sz="3200">
                <a:solidFill>
                  <a:srgbClr val="217E81"/>
                </a:solidFill>
                <a:latin typeface="Raleway"/>
              </a:rPr>
              <a:t> “I’m more reactive. less empathetic. less creative. And all of us can testify to that.”</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217E81"/>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FAEDC2"/>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FAEDC2"/>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FAEDC2"/>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FAEDC2"/>
            </a:solidFill>
            <a:prstDash val="solid"/>
            <a:headEnd type="none" len="sm" w="sm"/>
            <a:tailEnd type="none" len="sm" w="sm"/>
          </a:ln>
        </p:spPr>
      </p:sp>
      <p:sp>
        <p:nvSpPr>
          <p:cNvPr name="TextBox 6" id="6"/>
          <p:cNvSpPr txBox="true"/>
          <p:nvPr/>
        </p:nvSpPr>
        <p:spPr>
          <a:xfrm rot="0">
            <a:off x="589857" y="4442657"/>
            <a:ext cx="2555202" cy="987678"/>
          </a:xfrm>
          <a:prstGeom prst="rect">
            <a:avLst/>
          </a:prstGeom>
        </p:spPr>
        <p:txBody>
          <a:bodyPr anchor="t" rtlCol="false" tIns="0" lIns="0" bIns="0" rIns="0">
            <a:spAutoFit/>
          </a:bodyPr>
          <a:lstStyle/>
          <a:p>
            <a:pPr>
              <a:lnSpc>
                <a:spcPts val="3968"/>
              </a:lnSpc>
            </a:pPr>
            <a:r>
              <a:rPr lang="en-US" sz="3100" spc="-62">
                <a:solidFill>
                  <a:srgbClr val="FCF2E3"/>
                </a:solidFill>
                <a:latin typeface="Raleway"/>
              </a:rPr>
              <a:t>MODERATE STRESS</a:t>
            </a:r>
          </a:p>
        </p:txBody>
      </p:sp>
      <p:sp>
        <p:nvSpPr>
          <p:cNvPr name="AutoShape 7" id="7"/>
          <p:cNvSpPr/>
          <p:nvPr/>
        </p:nvSpPr>
        <p:spPr>
          <a:xfrm rot="5400000">
            <a:off x="-107036" y="4735893"/>
            <a:ext cx="6456566" cy="0"/>
          </a:xfrm>
          <a:prstGeom prst="line">
            <a:avLst/>
          </a:prstGeom>
          <a:ln cap="rnd" w="47625">
            <a:solidFill>
              <a:srgbClr val="FAEDC2"/>
            </a:solidFill>
            <a:prstDash val="solid"/>
            <a:headEnd type="none" len="sm" w="sm"/>
            <a:tailEnd type="none" len="sm" w="sm"/>
          </a:ln>
        </p:spPr>
      </p:sp>
      <p:sp>
        <p:nvSpPr>
          <p:cNvPr name="AutoShape 8" id="8"/>
          <p:cNvSpPr/>
          <p:nvPr/>
        </p:nvSpPr>
        <p:spPr>
          <a:xfrm rot="0">
            <a:off x="3097435" y="7964177"/>
            <a:ext cx="14224714" cy="0"/>
          </a:xfrm>
          <a:prstGeom prst="line">
            <a:avLst/>
          </a:prstGeom>
          <a:ln cap="rnd" w="47625">
            <a:solidFill>
              <a:srgbClr val="FAEDC2"/>
            </a:solidFill>
            <a:prstDash val="solid"/>
            <a:headEnd type="none" len="sm" w="sm"/>
            <a:tailEnd type="none" len="sm" w="sm"/>
          </a:ln>
        </p:spPr>
      </p:sp>
      <p:sp>
        <p:nvSpPr>
          <p:cNvPr name="AutoShape 9" id="9"/>
          <p:cNvSpPr/>
          <p:nvPr/>
        </p:nvSpPr>
        <p:spPr>
          <a:xfrm rot="7405514">
            <a:off x="2562016" y="4772833"/>
            <a:ext cx="2643363" cy="0"/>
          </a:xfrm>
          <a:prstGeom prst="line">
            <a:avLst/>
          </a:prstGeom>
          <a:ln cap="rnd" w="47625">
            <a:solidFill>
              <a:srgbClr val="FAEDC2"/>
            </a:solidFill>
            <a:prstDash val="solid"/>
            <a:headEnd type="none" len="sm" w="sm"/>
            <a:tailEnd type="none" len="sm" w="sm"/>
          </a:ln>
        </p:spPr>
      </p:sp>
      <p:sp>
        <p:nvSpPr>
          <p:cNvPr name="AutoShape 10" id="10"/>
          <p:cNvSpPr/>
          <p:nvPr/>
        </p:nvSpPr>
        <p:spPr>
          <a:xfrm rot="-6552639">
            <a:off x="3280375" y="5525738"/>
            <a:ext cx="3832684" cy="0"/>
          </a:xfrm>
          <a:prstGeom prst="line">
            <a:avLst/>
          </a:prstGeom>
          <a:ln cap="rnd" w="47625">
            <a:solidFill>
              <a:srgbClr val="FAEDC2"/>
            </a:solidFill>
            <a:prstDash val="solid"/>
            <a:headEnd type="none" len="sm" w="sm"/>
            <a:tailEnd type="none" len="sm" w="sm"/>
          </a:ln>
        </p:spPr>
      </p:sp>
      <p:sp>
        <p:nvSpPr>
          <p:cNvPr name="AutoShape 11" id="11"/>
          <p:cNvSpPr/>
          <p:nvPr/>
        </p:nvSpPr>
        <p:spPr>
          <a:xfrm rot="10765519">
            <a:off x="7104037" y="7331299"/>
            <a:ext cx="2374203" cy="0"/>
          </a:xfrm>
          <a:prstGeom prst="line">
            <a:avLst/>
          </a:prstGeom>
          <a:ln cap="rnd" w="47625">
            <a:solidFill>
              <a:srgbClr val="FAEDC2"/>
            </a:solidFill>
            <a:prstDash val="solid"/>
            <a:headEnd type="none" len="sm" w="sm"/>
            <a:tailEnd type="none" len="sm" w="sm"/>
          </a:ln>
        </p:spPr>
      </p:sp>
      <p:sp>
        <p:nvSpPr>
          <p:cNvPr name="AutoShape 12" id="12"/>
          <p:cNvSpPr/>
          <p:nvPr/>
        </p:nvSpPr>
        <p:spPr>
          <a:xfrm rot="10799999">
            <a:off x="5812749" y="7343204"/>
            <a:ext cx="1820526" cy="0"/>
          </a:xfrm>
          <a:prstGeom prst="line">
            <a:avLst/>
          </a:prstGeom>
          <a:ln cap="rnd" w="47625">
            <a:solidFill>
              <a:srgbClr val="FAEDC2"/>
            </a:solidFill>
            <a:prstDash val="solid"/>
            <a:headEnd type="none" len="sm" w="sm"/>
            <a:tailEnd type="none" len="sm" w="sm"/>
          </a:ln>
        </p:spPr>
      </p:sp>
      <p:sp>
        <p:nvSpPr>
          <p:cNvPr name="AutoShape 13" id="13"/>
          <p:cNvSpPr/>
          <p:nvPr/>
        </p:nvSpPr>
        <p:spPr>
          <a:xfrm rot="-4949371">
            <a:off x="7323029" y="4861459"/>
            <a:ext cx="4958404" cy="0"/>
          </a:xfrm>
          <a:prstGeom prst="line">
            <a:avLst/>
          </a:prstGeom>
          <a:ln cap="rnd" w="47625">
            <a:solidFill>
              <a:srgbClr val="FAEDC2"/>
            </a:solidFill>
            <a:prstDash val="solid"/>
            <a:headEnd type="none" len="sm" w="sm"/>
            <a:tailEnd type="none" len="sm" w="sm"/>
          </a:ln>
        </p:spPr>
      </p:sp>
      <p:sp>
        <p:nvSpPr>
          <p:cNvPr name="AutoShape 14" id="14"/>
          <p:cNvSpPr/>
          <p:nvPr/>
        </p:nvSpPr>
        <p:spPr>
          <a:xfrm rot="-6330197">
            <a:off x="8346812" y="4735893"/>
            <a:ext cx="4836510" cy="0"/>
          </a:xfrm>
          <a:prstGeom prst="line">
            <a:avLst/>
          </a:prstGeom>
          <a:ln cap="rnd" w="47625">
            <a:solidFill>
              <a:srgbClr val="FAEDC2"/>
            </a:solidFill>
            <a:prstDash val="solid"/>
            <a:headEnd type="none" len="sm" w="sm"/>
            <a:tailEnd type="none" len="sm" w="sm"/>
          </a:ln>
        </p:spPr>
      </p:sp>
      <p:sp>
        <p:nvSpPr>
          <p:cNvPr name="AutoShape 15" id="15"/>
          <p:cNvSpPr/>
          <p:nvPr/>
        </p:nvSpPr>
        <p:spPr>
          <a:xfrm rot="-44429">
            <a:off x="11374679" y="7081066"/>
            <a:ext cx="1321831" cy="0"/>
          </a:xfrm>
          <a:prstGeom prst="line">
            <a:avLst/>
          </a:prstGeom>
          <a:ln cap="rnd" w="47625">
            <a:solidFill>
              <a:srgbClr val="FAEDC2"/>
            </a:solidFill>
            <a:prstDash val="solid"/>
            <a:headEnd type="none" len="sm" w="sm"/>
            <a:tailEnd type="none" len="sm" w="sm"/>
          </a:ln>
        </p:spPr>
      </p:sp>
      <p:sp>
        <p:nvSpPr>
          <p:cNvPr name="AutoShape 16" id="16"/>
          <p:cNvSpPr/>
          <p:nvPr/>
        </p:nvSpPr>
        <p:spPr>
          <a:xfrm rot="3984438">
            <a:off x="12599734" y="5748067"/>
            <a:ext cx="2838560" cy="0"/>
          </a:xfrm>
          <a:prstGeom prst="line">
            <a:avLst/>
          </a:prstGeom>
          <a:ln cap="rnd" w="47625">
            <a:solidFill>
              <a:srgbClr val="FAEDC2"/>
            </a:solidFill>
            <a:prstDash val="solid"/>
            <a:headEnd type="none" len="sm" w="sm"/>
            <a:tailEnd type="none" len="sm" w="sm"/>
          </a:ln>
        </p:spPr>
      </p:sp>
      <p:sp>
        <p:nvSpPr>
          <p:cNvPr name="AutoShape 17" id="17"/>
          <p:cNvSpPr/>
          <p:nvPr/>
        </p:nvSpPr>
        <p:spPr>
          <a:xfrm rot="6350404">
            <a:off x="11722803" y="5736161"/>
            <a:ext cx="2679220" cy="0"/>
          </a:xfrm>
          <a:prstGeom prst="line">
            <a:avLst/>
          </a:prstGeom>
          <a:ln cap="rnd" w="47625">
            <a:solidFill>
              <a:srgbClr val="FAEDC2"/>
            </a:solidFill>
            <a:prstDash val="solid"/>
            <a:headEnd type="none" len="sm" w="sm"/>
            <a:tailEnd type="none" len="sm" w="sm"/>
          </a:ln>
        </p:spPr>
      </p:sp>
      <p:sp>
        <p:nvSpPr>
          <p:cNvPr name="AutoShape 18" id="18"/>
          <p:cNvSpPr/>
          <p:nvPr/>
        </p:nvSpPr>
        <p:spPr>
          <a:xfrm rot="10799999">
            <a:off x="14587056" y="7007589"/>
            <a:ext cx="1820526" cy="0"/>
          </a:xfrm>
          <a:prstGeom prst="line">
            <a:avLst/>
          </a:prstGeom>
          <a:ln cap="rnd" w="47625">
            <a:solidFill>
              <a:srgbClr val="FAEDC2"/>
            </a:solidFill>
            <a:prstDash val="solid"/>
            <a:headEnd type="none" len="sm" w="sm"/>
            <a:tailEnd type="none" len="sm" w="sm"/>
          </a:ln>
        </p:spPr>
      </p:sp>
      <p:sp>
        <p:nvSpPr>
          <p:cNvPr name="Freeform 19" id="19"/>
          <p:cNvSpPr/>
          <p:nvPr/>
        </p:nvSpPr>
        <p:spPr>
          <a:xfrm flipH="false" flipV="false" rot="0">
            <a:off x="3697310" y="1677939"/>
            <a:ext cx="2129965" cy="1421751"/>
          </a:xfrm>
          <a:custGeom>
            <a:avLst/>
            <a:gdLst/>
            <a:ahLst/>
            <a:cxnLst/>
            <a:rect r="r" b="b" t="t" l="l"/>
            <a:pathLst>
              <a:path h="1421751" w="2129965">
                <a:moveTo>
                  <a:pt x="0" y="0"/>
                </a:moveTo>
                <a:lnTo>
                  <a:pt x="2129965" y="0"/>
                </a:lnTo>
                <a:lnTo>
                  <a:pt x="2129965" y="1421751"/>
                </a:lnTo>
                <a:lnTo>
                  <a:pt x="0" y="1421751"/>
                </a:lnTo>
                <a:lnTo>
                  <a:pt x="0" y="0"/>
                </a:lnTo>
                <a:close/>
              </a:path>
            </a:pathLst>
          </a:custGeom>
          <a:blipFill>
            <a:blip r:embed="rId3"/>
            <a:stretch>
              <a:fillRect l="0" t="0" r="0" b="0"/>
            </a:stretch>
          </a:blipFill>
        </p:spPr>
      </p:sp>
      <p:sp>
        <p:nvSpPr>
          <p:cNvPr name="Freeform 20" id="20"/>
          <p:cNvSpPr/>
          <p:nvPr/>
        </p:nvSpPr>
        <p:spPr>
          <a:xfrm flipH="false" flipV="false" rot="0">
            <a:off x="6032545" y="5143500"/>
            <a:ext cx="2662264" cy="1767077"/>
          </a:xfrm>
          <a:custGeom>
            <a:avLst/>
            <a:gdLst/>
            <a:ahLst/>
            <a:cxnLst/>
            <a:rect r="r" b="b" t="t" l="l"/>
            <a:pathLst>
              <a:path h="1767077" w="2662264">
                <a:moveTo>
                  <a:pt x="0" y="0"/>
                </a:moveTo>
                <a:lnTo>
                  <a:pt x="2662264" y="0"/>
                </a:lnTo>
                <a:lnTo>
                  <a:pt x="2662264" y="1767077"/>
                </a:lnTo>
                <a:lnTo>
                  <a:pt x="0" y="1767077"/>
                </a:lnTo>
                <a:lnTo>
                  <a:pt x="0" y="0"/>
                </a:lnTo>
                <a:close/>
              </a:path>
            </a:pathLst>
          </a:custGeom>
          <a:blipFill>
            <a:blip r:embed="rId4"/>
            <a:stretch>
              <a:fillRect l="0" t="0" r="0" b="0"/>
            </a:stretch>
          </a:blipFill>
        </p:spPr>
      </p:sp>
      <p:sp>
        <p:nvSpPr>
          <p:cNvPr name="TextBox 21" id="21"/>
          <p:cNvSpPr txBox="true"/>
          <p:nvPr/>
        </p:nvSpPr>
        <p:spPr>
          <a:xfrm rot="0">
            <a:off x="542232" y="2514221"/>
            <a:ext cx="2555202" cy="492378"/>
          </a:xfrm>
          <a:prstGeom prst="rect">
            <a:avLst/>
          </a:prstGeom>
        </p:spPr>
        <p:txBody>
          <a:bodyPr anchor="t" rtlCol="false" tIns="0" lIns="0" bIns="0" rIns="0">
            <a:spAutoFit/>
          </a:bodyPr>
          <a:lstStyle/>
          <a:p>
            <a:pPr>
              <a:lnSpc>
                <a:spcPts val="3968"/>
              </a:lnSpc>
            </a:pPr>
            <a:r>
              <a:rPr lang="en-US" sz="3100" spc="-62">
                <a:solidFill>
                  <a:srgbClr val="FCF2E3"/>
                </a:solidFill>
                <a:latin typeface="Raleway"/>
              </a:rPr>
              <a:t>HIGH STRESS</a:t>
            </a:r>
          </a:p>
        </p:txBody>
      </p:sp>
      <p:sp>
        <p:nvSpPr>
          <p:cNvPr name="TextBox 22" id="22"/>
          <p:cNvSpPr txBox="true"/>
          <p:nvPr/>
        </p:nvSpPr>
        <p:spPr>
          <a:xfrm rot="0">
            <a:off x="589857" y="7249610"/>
            <a:ext cx="1917795" cy="492378"/>
          </a:xfrm>
          <a:prstGeom prst="rect">
            <a:avLst/>
          </a:prstGeom>
        </p:spPr>
        <p:txBody>
          <a:bodyPr anchor="t" rtlCol="false" tIns="0" lIns="0" bIns="0" rIns="0">
            <a:spAutoFit/>
          </a:bodyPr>
          <a:lstStyle/>
          <a:p>
            <a:pPr>
              <a:lnSpc>
                <a:spcPts val="3968"/>
              </a:lnSpc>
            </a:pPr>
            <a:r>
              <a:rPr lang="en-US" sz="3100" spc="-62">
                <a:solidFill>
                  <a:srgbClr val="FCF2E3"/>
                </a:solidFill>
                <a:latin typeface="Raleway"/>
              </a:rPr>
              <a:t>REST</a:t>
            </a:r>
          </a:p>
        </p:txBody>
      </p:sp>
      <p:sp>
        <p:nvSpPr>
          <p:cNvPr name="TextBox 23" id="23"/>
          <p:cNvSpPr txBox="true"/>
          <p:nvPr/>
        </p:nvSpPr>
        <p:spPr>
          <a:xfrm rot="0">
            <a:off x="8334333" y="8458740"/>
            <a:ext cx="1917795" cy="492378"/>
          </a:xfrm>
          <a:prstGeom prst="rect">
            <a:avLst/>
          </a:prstGeom>
        </p:spPr>
        <p:txBody>
          <a:bodyPr anchor="t" rtlCol="false" tIns="0" lIns="0" bIns="0" rIns="0">
            <a:spAutoFit/>
          </a:bodyPr>
          <a:lstStyle/>
          <a:p>
            <a:pPr marL="669312" indent="-334656" lvl="1">
              <a:lnSpc>
                <a:spcPts val="3968"/>
              </a:lnSpc>
              <a:buFont typeface="Arial"/>
              <a:buChar char="•"/>
            </a:pPr>
            <a:r>
              <a:rPr lang="en-US" sz="3100" spc="-62">
                <a:solidFill>
                  <a:srgbClr val="FCF2E3"/>
                </a:solidFill>
                <a:latin typeface="Raleway"/>
              </a:rPr>
              <a:t>TIME</a:t>
            </a:r>
          </a:p>
        </p:txBody>
      </p:sp>
      <p:sp>
        <p:nvSpPr>
          <p:cNvPr name="TextBox 24" id="24"/>
          <p:cNvSpPr txBox="true"/>
          <p:nvPr/>
        </p:nvSpPr>
        <p:spPr>
          <a:xfrm rot="0">
            <a:off x="12673854" y="1365799"/>
            <a:ext cx="5193695" cy="1057275"/>
          </a:xfrm>
          <a:prstGeom prst="rect">
            <a:avLst/>
          </a:prstGeom>
        </p:spPr>
        <p:txBody>
          <a:bodyPr anchor="t" rtlCol="false" tIns="0" lIns="0" bIns="0" rIns="0">
            <a:spAutoFit/>
          </a:bodyPr>
          <a:lstStyle/>
          <a:p>
            <a:pPr>
              <a:lnSpc>
                <a:spcPts val="8279"/>
              </a:lnSpc>
            </a:pPr>
            <a:r>
              <a:rPr lang="en-US" sz="6899" spc="1379">
                <a:solidFill>
                  <a:srgbClr val="FAEDC2"/>
                </a:solidFill>
                <a:latin typeface="Raleway Bold"/>
              </a:rPr>
              <a:t>AGILITY</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217E81"/>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FAEDC2"/>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FAEDC2"/>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FAEDC2"/>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FAEDC2"/>
            </a:solidFill>
            <a:prstDash val="solid"/>
            <a:headEnd type="none" len="sm" w="sm"/>
            <a:tailEnd type="none" len="sm" w="sm"/>
          </a:ln>
        </p:spPr>
      </p:sp>
      <p:sp>
        <p:nvSpPr>
          <p:cNvPr name="TextBox 6" id="6"/>
          <p:cNvSpPr txBox="true"/>
          <p:nvPr/>
        </p:nvSpPr>
        <p:spPr>
          <a:xfrm rot="0">
            <a:off x="589857" y="4442657"/>
            <a:ext cx="2555202" cy="987678"/>
          </a:xfrm>
          <a:prstGeom prst="rect">
            <a:avLst/>
          </a:prstGeom>
        </p:spPr>
        <p:txBody>
          <a:bodyPr anchor="t" rtlCol="false" tIns="0" lIns="0" bIns="0" rIns="0">
            <a:spAutoFit/>
          </a:bodyPr>
          <a:lstStyle/>
          <a:p>
            <a:pPr>
              <a:lnSpc>
                <a:spcPts val="3968"/>
              </a:lnSpc>
            </a:pPr>
            <a:r>
              <a:rPr lang="en-US" sz="3100" spc="-62">
                <a:solidFill>
                  <a:srgbClr val="FCF2E3"/>
                </a:solidFill>
                <a:latin typeface="Raleway"/>
              </a:rPr>
              <a:t>MODERATE STRESS</a:t>
            </a:r>
          </a:p>
        </p:txBody>
      </p:sp>
      <p:sp>
        <p:nvSpPr>
          <p:cNvPr name="TextBox 7" id="7"/>
          <p:cNvSpPr txBox="true"/>
          <p:nvPr/>
        </p:nvSpPr>
        <p:spPr>
          <a:xfrm rot="0">
            <a:off x="542232" y="2514221"/>
            <a:ext cx="2555202" cy="492378"/>
          </a:xfrm>
          <a:prstGeom prst="rect">
            <a:avLst/>
          </a:prstGeom>
        </p:spPr>
        <p:txBody>
          <a:bodyPr anchor="t" rtlCol="false" tIns="0" lIns="0" bIns="0" rIns="0">
            <a:spAutoFit/>
          </a:bodyPr>
          <a:lstStyle/>
          <a:p>
            <a:pPr>
              <a:lnSpc>
                <a:spcPts val="3968"/>
              </a:lnSpc>
            </a:pPr>
            <a:r>
              <a:rPr lang="en-US" sz="3100" spc="-62">
                <a:solidFill>
                  <a:srgbClr val="FCF2E3"/>
                </a:solidFill>
                <a:latin typeface="Raleway"/>
              </a:rPr>
              <a:t>HIGH STRESS</a:t>
            </a:r>
          </a:p>
        </p:txBody>
      </p:sp>
      <p:sp>
        <p:nvSpPr>
          <p:cNvPr name="TextBox 8" id="8"/>
          <p:cNvSpPr txBox="true"/>
          <p:nvPr/>
        </p:nvSpPr>
        <p:spPr>
          <a:xfrm rot="0">
            <a:off x="589857" y="7249610"/>
            <a:ext cx="1917795" cy="492378"/>
          </a:xfrm>
          <a:prstGeom prst="rect">
            <a:avLst/>
          </a:prstGeom>
        </p:spPr>
        <p:txBody>
          <a:bodyPr anchor="t" rtlCol="false" tIns="0" lIns="0" bIns="0" rIns="0">
            <a:spAutoFit/>
          </a:bodyPr>
          <a:lstStyle/>
          <a:p>
            <a:pPr>
              <a:lnSpc>
                <a:spcPts val="3968"/>
              </a:lnSpc>
            </a:pPr>
            <a:r>
              <a:rPr lang="en-US" sz="3100" spc="-62">
                <a:solidFill>
                  <a:srgbClr val="FCF2E3"/>
                </a:solidFill>
                <a:latin typeface="Raleway"/>
              </a:rPr>
              <a:t>REST</a:t>
            </a:r>
          </a:p>
        </p:txBody>
      </p:sp>
      <p:sp>
        <p:nvSpPr>
          <p:cNvPr name="AutoShape 9" id="9"/>
          <p:cNvSpPr/>
          <p:nvPr/>
        </p:nvSpPr>
        <p:spPr>
          <a:xfrm rot="5400000">
            <a:off x="-107036" y="4735893"/>
            <a:ext cx="6456566" cy="0"/>
          </a:xfrm>
          <a:prstGeom prst="line">
            <a:avLst/>
          </a:prstGeom>
          <a:ln cap="rnd" w="47625">
            <a:solidFill>
              <a:srgbClr val="FAEDC2"/>
            </a:solidFill>
            <a:prstDash val="solid"/>
            <a:headEnd type="none" len="sm" w="sm"/>
            <a:tailEnd type="none" len="sm" w="sm"/>
          </a:ln>
        </p:spPr>
      </p:sp>
      <p:sp>
        <p:nvSpPr>
          <p:cNvPr name="AutoShape 10" id="10"/>
          <p:cNvSpPr/>
          <p:nvPr/>
        </p:nvSpPr>
        <p:spPr>
          <a:xfrm rot="0">
            <a:off x="3097435" y="7964177"/>
            <a:ext cx="14224714" cy="0"/>
          </a:xfrm>
          <a:prstGeom prst="line">
            <a:avLst/>
          </a:prstGeom>
          <a:ln cap="rnd" w="47625">
            <a:solidFill>
              <a:srgbClr val="FAEDC2"/>
            </a:solidFill>
            <a:prstDash val="solid"/>
            <a:headEnd type="none" len="sm" w="sm"/>
            <a:tailEnd type="none" len="sm" w="sm"/>
          </a:ln>
        </p:spPr>
      </p:sp>
      <p:sp>
        <p:nvSpPr>
          <p:cNvPr name="TextBox 11" id="11"/>
          <p:cNvSpPr txBox="true"/>
          <p:nvPr/>
        </p:nvSpPr>
        <p:spPr>
          <a:xfrm rot="0">
            <a:off x="8334333" y="8458740"/>
            <a:ext cx="1917795" cy="492378"/>
          </a:xfrm>
          <a:prstGeom prst="rect">
            <a:avLst/>
          </a:prstGeom>
        </p:spPr>
        <p:txBody>
          <a:bodyPr anchor="t" rtlCol="false" tIns="0" lIns="0" bIns="0" rIns="0">
            <a:spAutoFit/>
          </a:bodyPr>
          <a:lstStyle/>
          <a:p>
            <a:pPr marL="669312" indent="-334656" lvl="1">
              <a:lnSpc>
                <a:spcPts val="3968"/>
              </a:lnSpc>
              <a:buFont typeface="Arial"/>
              <a:buChar char="•"/>
            </a:pPr>
            <a:r>
              <a:rPr lang="en-US" sz="3100" spc="-62">
                <a:solidFill>
                  <a:srgbClr val="FCF2E3"/>
                </a:solidFill>
                <a:latin typeface="Raleway"/>
              </a:rPr>
              <a:t>TIME</a:t>
            </a:r>
          </a:p>
        </p:txBody>
      </p:sp>
      <p:sp>
        <p:nvSpPr>
          <p:cNvPr name="TextBox 12" id="12"/>
          <p:cNvSpPr txBox="true"/>
          <p:nvPr/>
        </p:nvSpPr>
        <p:spPr>
          <a:xfrm rot="0">
            <a:off x="11005666" y="1251015"/>
            <a:ext cx="6756903" cy="723900"/>
          </a:xfrm>
          <a:prstGeom prst="rect">
            <a:avLst/>
          </a:prstGeom>
        </p:spPr>
        <p:txBody>
          <a:bodyPr anchor="t" rtlCol="false" tIns="0" lIns="0" bIns="0" rIns="0">
            <a:spAutoFit/>
          </a:bodyPr>
          <a:lstStyle/>
          <a:p>
            <a:pPr>
              <a:lnSpc>
                <a:spcPts val="5759"/>
              </a:lnSpc>
            </a:pPr>
            <a:r>
              <a:rPr lang="en-US" sz="4799" spc="959">
                <a:solidFill>
                  <a:srgbClr val="FAEDC2"/>
                </a:solidFill>
                <a:latin typeface="Raleway Bold"/>
              </a:rPr>
              <a:t>DISREGULATION</a:t>
            </a:r>
          </a:p>
        </p:txBody>
      </p:sp>
      <p:sp>
        <p:nvSpPr>
          <p:cNvPr name="AutoShape 13" id="13"/>
          <p:cNvSpPr/>
          <p:nvPr/>
        </p:nvSpPr>
        <p:spPr>
          <a:xfrm flipH="true">
            <a:off x="3164934" y="3723300"/>
            <a:ext cx="1456093" cy="2206164"/>
          </a:xfrm>
          <a:prstGeom prst="line">
            <a:avLst/>
          </a:prstGeom>
          <a:ln cap="rnd" w="47625">
            <a:solidFill>
              <a:srgbClr val="FAEDC2"/>
            </a:solidFill>
            <a:prstDash val="solid"/>
            <a:headEnd type="none" len="sm" w="sm"/>
            <a:tailEnd type="none" len="sm" w="sm"/>
          </a:ln>
        </p:spPr>
      </p:sp>
      <p:sp>
        <p:nvSpPr>
          <p:cNvPr name="AutoShape 14" id="14"/>
          <p:cNvSpPr/>
          <p:nvPr/>
        </p:nvSpPr>
        <p:spPr>
          <a:xfrm rot="10755340">
            <a:off x="4565966" y="3686370"/>
            <a:ext cx="4578227" cy="0"/>
          </a:xfrm>
          <a:prstGeom prst="line">
            <a:avLst/>
          </a:prstGeom>
          <a:ln cap="rnd" w="47625">
            <a:solidFill>
              <a:srgbClr val="FAEDC2"/>
            </a:solidFill>
            <a:prstDash val="solid"/>
            <a:headEnd type="none" len="sm" w="sm"/>
            <a:tailEnd type="none" len="sm" w="sm"/>
          </a:ln>
        </p:spPr>
      </p:sp>
      <p:sp>
        <p:nvSpPr>
          <p:cNvPr name="AutoShape 15" id="15"/>
          <p:cNvSpPr/>
          <p:nvPr/>
        </p:nvSpPr>
        <p:spPr>
          <a:xfrm rot="-5692916">
            <a:off x="7474599" y="5504437"/>
            <a:ext cx="3649373" cy="0"/>
          </a:xfrm>
          <a:prstGeom prst="line">
            <a:avLst/>
          </a:prstGeom>
          <a:ln cap="rnd" w="47625">
            <a:solidFill>
              <a:srgbClr val="FAEDC2"/>
            </a:solidFill>
            <a:prstDash val="solid"/>
            <a:headEnd type="none" len="sm" w="sm"/>
            <a:tailEnd type="none" len="sm" w="sm"/>
          </a:ln>
        </p:spPr>
      </p:sp>
      <p:sp>
        <p:nvSpPr>
          <p:cNvPr name="AutoShape 16" id="16"/>
          <p:cNvSpPr/>
          <p:nvPr/>
        </p:nvSpPr>
        <p:spPr>
          <a:xfrm rot="-4949371">
            <a:off x="7323029" y="4861459"/>
            <a:ext cx="4958404" cy="0"/>
          </a:xfrm>
          <a:prstGeom prst="line">
            <a:avLst/>
          </a:prstGeom>
          <a:ln cap="rnd" w="47625">
            <a:solidFill>
              <a:srgbClr val="FAEDC2"/>
            </a:solidFill>
            <a:prstDash val="solid"/>
            <a:headEnd type="none" len="sm" w="sm"/>
            <a:tailEnd type="none" len="sm" w="sm"/>
          </a:ln>
        </p:spPr>
      </p:sp>
      <p:sp>
        <p:nvSpPr>
          <p:cNvPr name="AutoShape 17" id="17"/>
          <p:cNvSpPr/>
          <p:nvPr/>
        </p:nvSpPr>
        <p:spPr>
          <a:xfrm rot="10734118">
            <a:off x="10118506" y="2387256"/>
            <a:ext cx="1917264" cy="0"/>
          </a:xfrm>
          <a:prstGeom prst="line">
            <a:avLst/>
          </a:prstGeom>
          <a:ln cap="rnd" w="47625">
            <a:solidFill>
              <a:srgbClr val="FAEDC2"/>
            </a:solidFill>
            <a:prstDash val="solid"/>
            <a:headEnd type="none" len="sm" w="sm"/>
            <a:tailEnd type="none" len="sm" w="sm"/>
          </a:ln>
        </p:spPr>
      </p:sp>
      <p:sp>
        <p:nvSpPr>
          <p:cNvPr name="AutoShape 18" id="18"/>
          <p:cNvSpPr/>
          <p:nvPr/>
        </p:nvSpPr>
        <p:spPr>
          <a:xfrm rot="4917835">
            <a:off x="10003289" y="4684990"/>
            <a:ext cx="4726235" cy="0"/>
          </a:xfrm>
          <a:prstGeom prst="line">
            <a:avLst/>
          </a:prstGeom>
          <a:ln cap="rnd" w="47625">
            <a:solidFill>
              <a:srgbClr val="FAEDC2"/>
            </a:solidFill>
            <a:prstDash val="solid"/>
            <a:headEnd type="none" len="sm" w="sm"/>
            <a:tailEnd type="none" len="sm" w="sm"/>
          </a:ln>
        </p:spPr>
      </p:sp>
      <p:sp>
        <p:nvSpPr>
          <p:cNvPr name="AutoShape 19" id="19"/>
          <p:cNvSpPr/>
          <p:nvPr/>
        </p:nvSpPr>
        <p:spPr>
          <a:xfrm rot="6364184">
            <a:off x="11765909" y="5715598"/>
            <a:ext cx="2639495" cy="0"/>
          </a:xfrm>
          <a:prstGeom prst="line">
            <a:avLst/>
          </a:prstGeom>
          <a:ln cap="rnd" w="47625">
            <a:solidFill>
              <a:srgbClr val="FAEDC2"/>
            </a:solidFill>
            <a:prstDash val="solid"/>
            <a:headEnd type="none" len="sm" w="sm"/>
            <a:tailEnd type="none" len="sm" w="sm"/>
          </a:ln>
        </p:spPr>
      </p:sp>
      <p:sp>
        <p:nvSpPr>
          <p:cNvPr name="AutoShape 20" id="20"/>
          <p:cNvSpPr/>
          <p:nvPr/>
        </p:nvSpPr>
        <p:spPr>
          <a:xfrm rot="-10792552">
            <a:off x="13473852" y="4421635"/>
            <a:ext cx="1820530" cy="0"/>
          </a:xfrm>
          <a:prstGeom prst="line">
            <a:avLst/>
          </a:prstGeom>
          <a:ln cap="rnd" w="47625">
            <a:solidFill>
              <a:srgbClr val="FAEDC2"/>
            </a:solidFill>
            <a:prstDash val="solid"/>
            <a:headEnd type="none" len="sm" w="sm"/>
            <a:tailEnd type="none" len="sm" w="sm"/>
          </a:ln>
        </p:spPr>
      </p:sp>
      <p:sp>
        <p:nvSpPr>
          <p:cNvPr name="AutoShape 21" id="21"/>
          <p:cNvSpPr/>
          <p:nvPr/>
        </p:nvSpPr>
        <p:spPr>
          <a:xfrm rot="3824468">
            <a:off x="14473579" y="5706987"/>
            <a:ext cx="2862120" cy="0"/>
          </a:xfrm>
          <a:prstGeom prst="line">
            <a:avLst/>
          </a:prstGeom>
          <a:ln cap="rnd" w="47625">
            <a:solidFill>
              <a:srgbClr val="FAEDC2"/>
            </a:solidFill>
            <a:prstDash val="solid"/>
            <a:headEnd type="none" len="sm" w="sm"/>
            <a:tailEnd type="none" len="sm" w="sm"/>
          </a:ln>
        </p:spPr>
      </p:sp>
      <p:sp>
        <p:nvSpPr>
          <p:cNvPr name="Freeform 22" id="22"/>
          <p:cNvSpPr/>
          <p:nvPr/>
        </p:nvSpPr>
        <p:spPr>
          <a:xfrm flipH="false" flipV="false" rot="0">
            <a:off x="7435302" y="6440515"/>
            <a:ext cx="1708698" cy="1134148"/>
          </a:xfrm>
          <a:custGeom>
            <a:avLst/>
            <a:gdLst/>
            <a:ahLst/>
            <a:cxnLst/>
            <a:rect r="r" b="b" t="t" l="l"/>
            <a:pathLst>
              <a:path h="1134148" w="1708698">
                <a:moveTo>
                  <a:pt x="0" y="0"/>
                </a:moveTo>
                <a:lnTo>
                  <a:pt x="1708698" y="0"/>
                </a:lnTo>
                <a:lnTo>
                  <a:pt x="1708698" y="1134148"/>
                </a:lnTo>
                <a:lnTo>
                  <a:pt x="0" y="1134148"/>
                </a:lnTo>
                <a:lnTo>
                  <a:pt x="0" y="0"/>
                </a:lnTo>
                <a:close/>
              </a:path>
            </a:pathLst>
          </a:custGeom>
          <a:blipFill>
            <a:blip r:embed="rId3"/>
            <a:stretch>
              <a:fillRect l="0" t="0" r="0" b="0"/>
            </a:stretch>
          </a:blipFill>
        </p:spPr>
      </p:sp>
      <p:sp>
        <p:nvSpPr>
          <p:cNvPr name="Freeform 23" id="23"/>
          <p:cNvSpPr/>
          <p:nvPr/>
        </p:nvSpPr>
        <p:spPr>
          <a:xfrm flipH="false" flipV="false" rot="0">
            <a:off x="4621026" y="1251015"/>
            <a:ext cx="3349265" cy="2235635"/>
          </a:xfrm>
          <a:custGeom>
            <a:avLst/>
            <a:gdLst/>
            <a:ahLst/>
            <a:cxnLst/>
            <a:rect r="r" b="b" t="t" l="l"/>
            <a:pathLst>
              <a:path h="2235635" w="3349265">
                <a:moveTo>
                  <a:pt x="0" y="0"/>
                </a:moveTo>
                <a:lnTo>
                  <a:pt x="3349266" y="0"/>
                </a:lnTo>
                <a:lnTo>
                  <a:pt x="3349266" y="2235635"/>
                </a:lnTo>
                <a:lnTo>
                  <a:pt x="0" y="2235635"/>
                </a:lnTo>
                <a:lnTo>
                  <a:pt x="0" y="0"/>
                </a:lnTo>
                <a:close/>
              </a:path>
            </a:pathLst>
          </a:custGeom>
          <a:blipFill>
            <a:blip r:embed="rId4"/>
            <a:stretch>
              <a:fillRect l="0" t="0" r="0"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217E81"/>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FAEDC2"/>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FAEDC2"/>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FAEDC2"/>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FAEDC2"/>
            </a:solidFill>
            <a:prstDash val="solid"/>
            <a:headEnd type="none" len="sm" w="sm"/>
            <a:tailEnd type="none" len="sm" w="sm"/>
          </a:ln>
        </p:spPr>
      </p:sp>
      <p:sp>
        <p:nvSpPr>
          <p:cNvPr name="Freeform 6" id="6"/>
          <p:cNvSpPr/>
          <p:nvPr/>
        </p:nvSpPr>
        <p:spPr>
          <a:xfrm flipH="false" flipV="false" rot="0">
            <a:off x="-407981" y="-444471"/>
            <a:ext cx="4966258" cy="3774356"/>
          </a:xfrm>
          <a:custGeom>
            <a:avLst/>
            <a:gdLst/>
            <a:ahLst/>
            <a:cxnLst/>
            <a:rect r="r" b="b" t="t" l="l"/>
            <a:pathLst>
              <a:path h="3774356" w="4966258">
                <a:moveTo>
                  <a:pt x="0" y="0"/>
                </a:moveTo>
                <a:lnTo>
                  <a:pt x="4966258" y="0"/>
                </a:lnTo>
                <a:lnTo>
                  <a:pt x="4966258" y="3774356"/>
                </a:lnTo>
                <a:lnTo>
                  <a:pt x="0" y="37743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7" id="7"/>
          <p:cNvGrpSpPr/>
          <p:nvPr/>
        </p:nvGrpSpPr>
        <p:grpSpPr>
          <a:xfrm rot="0">
            <a:off x="388698" y="4734625"/>
            <a:ext cx="4558656" cy="4558656"/>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0" t="-17732" r="0" b="-17732"/>
              </a:stretch>
            </a:blipFill>
          </p:spPr>
        </p:sp>
      </p:grpSp>
      <p:sp>
        <p:nvSpPr>
          <p:cNvPr name="TextBox 9" id="9"/>
          <p:cNvSpPr txBox="true"/>
          <p:nvPr/>
        </p:nvSpPr>
        <p:spPr>
          <a:xfrm rot="0">
            <a:off x="3491785" y="3559475"/>
            <a:ext cx="12344301" cy="3639819"/>
          </a:xfrm>
          <a:prstGeom prst="rect">
            <a:avLst/>
          </a:prstGeom>
        </p:spPr>
        <p:txBody>
          <a:bodyPr anchor="t" rtlCol="false" tIns="0" lIns="0" bIns="0" rIns="0">
            <a:spAutoFit/>
          </a:bodyPr>
          <a:lstStyle/>
          <a:p>
            <a:pPr algn="ctr">
              <a:lnSpc>
                <a:spcPts val="6580"/>
              </a:lnSpc>
            </a:pPr>
            <a:r>
              <a:rPr lang="en-US" sz="4700">
                <a:solidFill>
                  <a:srgbClr val="FAEDC2"/>
                </a:solidFill>
                <a:latin typeface="Raleway"/>
              </a:rPr>
              <a:t> "Burnout exists because we've made rest a REWARD rather than a right." </a:t>
            </a:r>
          </a:p>
          <a:p>
            <a:pPr algn="ctr">
              <a:lnSpc>
                <a:spcPts val="7980"/>
              </a:lnSpc>
            </a:pPr>
          </a:p>
          <a:p>
            <a:pPr algn="ctr">
              <a:lnSpc>
                <a:spcPts val="7980"/>
              </a:lnSpc>
              <a:spcBef>
                <a:spcPct val="0"/>
              </a:spcBef>
            </a:pPr>
            <a:r>
              <a:rPr lang="en-US" sz="5700">
                <a:solidFill>
                  <a:srgbClr val="FAEDC2"/>
                </a:solidFill>
                <a:latin typeface="Raleway"/>
              </a:rPr>
              <a:t>- Juliet Cobodo</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1722" r="0" b="-11722"/>
            </a:stretch>
          </a:blipFill>
        </p:spPr>
      </p:sp>
      <p:sp>
        <p:nvSpPr>
          <p:cNvPr name="AutoShape 3" id="3"/>
          <p:cNvSpPr/>
          <p:nvPr/>
        </p:nvSpPr>
        <p:spPr>
          <a:xfrm rot="0">
            <a:off x="-138566" y="633826"/>
            <a:ext cx="18997391" cy="0"/>
          </a:xfrm>
          <a:prstGeom prst="line">
            <a:avLst/>
          </a:prstGeom>
          <a:ln cap="rnd" w="66675">
            <a:solidFill>
              <a:srgbClr val="FAEDC2"/>
            </a:solidFill>
            <a:prstDash val="solid"/>
            <a:headEnd type="none" len="sm" w="sm"/>
            <a:tailEnd type="none" len="sm" w="sm"/>
          </a:ln>
        </p:spPr>
      </p:sp>
      <p:sp>
        <p:nvSpPr>
          <p:cNvPr name="AutoShape 4" id="4"/>
          <p:cNvSpPr/>
          <p:nvPr/>
        </p:nvSpPr>
        <p:spPr>
          <a:xfrm rot="0">
            <a:off x="-138566" y="9586499"/>
            <a:ext cx="18863595" cy="0"/>
          </a:xfrm>
          <a:prstGeom prst="line">
            <a:avLst/>
          </a:prstGeom>
          <a:ln cap="rnd" w="66675">
            <a:solidFill>
              <a:srgbClr val="FAEDC2"/>
            </a:solidFill>
            <a:prstDash val="solid"/>
            <a:headEnd type="none" len="sm" w="sm"/>
            <a:tailEnd type="none" len="sm" w="sm"/>
          </a:ln>
        </p:spPr>
      </p:sp>
      <p:sp>
        <p:nvSpPr>
          <p:cNvPr name="AutoShape 5" id="5"/>
          <p:cNvSpPr/>
          <p:nvPr/>
        </p:nvSpPr>
        <p:spPr>
          <a:xfrm rot="0">
            <a:off x="-138566" y="831794"/>
            <a:ext cx="18646857" cy="0"/>
          </a:xfrm>
          <a:prstGeom prst="line">
            <a:avLst/>
          </a:prstGeom>
          <a:ln cap="rnd" w="28575">
            <a:solidFill>
              <a:srgbClr val="FAEDC2"/>
            </a:solidFill>
            <a:prstDash val="solid"/>
            <a:headEnd type="none" len="sm" w="sm"/>
            <a:tailEnd type="none" len="sm" w="sm"/>
          </a:ln>
        </p:spPr>
      </p:sp>
      <p:sp>
        <p:nvSpPr>
          <p:cNvPr name="AutoShape 6" id="6"/>
          <p:cNvSpPr/>
          <p:nvPr/>
        </p:nvSpPr>
        <p:spPr>
          <a:xfrm rot="0">
            <a:off x="-138566" y="9426631"/>
            <a:ext cx="18863595" cy="0"/>
          </a:xfrm>
          <a:prstGeom prst="line">
            <a:avLst/>
          </a:prstGeom>
          <a:ln cap="rnd" w="28575">
            <a:solidFill>
              <a:srgbClr val="FAEDC2"/>
            </a:solidFill>
            <a:prstDash val="solid"/>
            <a:headEnd type="none" len="sm" w="sm"/>
            <a:tailEnd type="none" len="sm" w="sm"/>
          </a:ln>
        </p:spPr>
      </p:sp>
      <p:sp>
        <p:nvSpPr>
          <p:cNvPr name="TextBox 7" id="7"/>
          <p:cNvSpPr txBox="true"/>
          <p:nvPr/>
        </p:nvSpPr>
        <p:spPr>
          <a:xfrm rot="0">
            <a:off x="424647" y="6250681"/>
            <a:ext cx="17457756" cy="599440"/>
          </a:xfrm>
          <a:prstGeom prst="rect">
            <a:avLst/>
          </a:prstGeom>
        </p:spPr>
        <p:txBody>
          <a:bodyPr anchor="t" rtlCol="false" tIns="0" lIns="0" bIns="0" rIns="0">
            <a:spAutoFit/>
          </a:bodyPr>
          <a:lstStyle/>
          <a:p>
            <a:pPr algn="ctr">
              <a:lnSpc>
                <a:spcPts val="4759"/>
              </a:lnSpc>
            </a:pPr>
          </a:p>
        </p:txBody>
      </p:sp>
      <p:grpSp>
        <p:nvGrpSpPr>
          <p:cNvPr name="Group 8" id="8"/>
          <p:cNvGrpSpPr/>
          <p:nvPr/>
        </p:nvGrpSpPr>
        <p:grpSpPr>
          <a:xfrm rot="0">
            <a:off x="1281475" y="272306"/>
            <a:ext cx="13342762" cy="2320118"/>
            <a:chOff x="0" y="0"/>
            <a:chExt cx="17790349" cy="3093491"/>
          </a:xfrm>
        </p:grpSpPr>
        <p:sp>
          <p:nvSpPr>
            <p:cNvPr name="TextBox 9" id="9"/>
            <p:cNvSpPr txBox="true"/>
            <p:nvPr/>
          </p:nvSpPr>
          <p:spPr>
            <a:xfrm rot="0">
              <a:off x="2" y="-28575"/>
              <a:ext cx="17790347" cy="672888"/>
            </a:xfrm>
            <a:prstGeom prst="rect">
              <a:avLst/>
            </a:prstGeom>
          </p:spPr>
          <p:txBody>
            <a:bodyPr anchor="t" rtlCol="false" tIns="0" lIns="0" bIns="0" rIns="0">
              <a:spAutoFit/>
            </a:bodyPr>
            <a:lstStyle/>
            <a:p>
              <a:pPr>
                <a:lnSpc>
                  <a:spcPts val="4160"/>
                </a:lnSpc>
              </a:pPr>
            </a:p>
          </p:txBody>
        </p:sp>
        <p:sp>
          <p:nvSpPr>
            <p:cNvPr name="TextBox 10" id="10"/>
            <p:cNvSpPr txBox="true"/>
            <p:nvPr/>
          </p:nvSpPr>
          <p:spPr>
            <a:xfrm rot="0">
              <a:off x="0" y="1458366"/>
              <a:ext cx="17790349" cy="1635125"/>
            </a:xfrm>
            <a:prstGeom prst="rect">
              <a:avLst/>
            </a:prstGeom>
          </p:spPr>
          <p:txBody>
            <a:bodyPr anchor="t" rtlCol="false" tIns="0" lIns="0" bIns="0" rIns="0">
              <a:spAutoFit/>
            </a:bodyPr>
            <a:lstStyle/>
            <a:p>
              <a:pPr>
                <a:lnSpc>
                  <a:spcPts val="9600"/>
                </a:lnSpc>
              </a:pPr>
              <a:r>
                <a:rPr lang="en-US" sz="8000" spc="80">
                  <a:solidFill>
                    <a:srgbClr val="FCF2E3"/>
                  </a:solidFill>
                  <a:latin typeface="Raleway"/>
                </a:rPr>
                <a:t>What is Burnout?</a:t>
              </a:r>
            </a:p>
          </p:txBody>
        </p:sp>
      </p:grpSp>
      <p:grpSp>
        <p:nvGrpSpPr>
          <p:cNvPr name="Group 11" id="11"/>
          <p:cNvGrpSpPr/>
          <p:nvPr/>
        </p:nvGrpSpPr>
        <p:grpSpPr>
          <a:xfrm rot="0">
            <a:off x="1281475" y="2011000"/>
            <a:ext cx="13342762" cy="2558243"/>
            <a:chOff x="0" y="0"/>
            <a:chExt cx="17790349" cy="3410991"/>
          </a:xfrm>
        </p:grpSpPr>
        <p:sp>
          <p:nvSpPr>
            <p:cNvPr name="TextBox 12" id="12"/>
            <p:cNvSpPr txBox="true"/>
            <p:nvPr/>
          </p:nvSpPr>
          <p:spPr>
            <a:xfrm rot="0">
              <a:off x="2" y="-28575"/>
              <a:ext cx="17790347" cy="672888"/>
            </a:xfrm>
            <a:prstGeom prst="rect">
              <a:avLst/>
            </a:prstGeom>
          </p:spPr>
          <p:txBody>
            <a:bodyPr anchor="t" rtlCol="false" tIns="0" lIns="0" bIns="0" rIns="0">
              <a:spAutoFit/>
            </a:bodyPr>
            <a:lstStyle/>
            <a:p>
              <a:pPr>
                <a:lnSpc>
                  <a:spcPts val="4160"/>
                </a:lnSpc>
              </a:pPr>
            </a:p>
          </p:txBody>
        </p:sp>
        <p:sp>
          <p:nvSpPr>
            <p:cNvPr name="TextBox 13" id="13"/>
            <p:cNvSpPr txBox="true"/>
            <p:nvPr/>
          </p:nvSpPr>
          <p:spPr>
            <a:xfrm rot="0">
              <a:off x="0" y="1458366"/>
              <a:ext cx="17790349" cy="1952625"/>
            </a:xfrm>
            <a:prstGeom prst="rect">
              <a:avLst/>
            </a:prstGeom>
          </p:spPr>
          <p:txBody>
            <a:bodyPr anchor="t" rtlCol="false" tIns="0" lIns="0" bIns="0" rIns="0">
              <a:spAutoFit/>
            </a:bodyPr>
            <a:lstStyle/>
            <a:p>
              <a:pPr>
                <a:lnSpc>
                  <a:spcPts val="3840"/>
                </a:lnSpc>
              </a:pPr>
              <a:r>
                <a:rPr lang="en-US" sz="3200" spc="32">
                  <a:solidFill>
                    <a:srgbClr val="FCF2E3"/>
                  </a:solidFill>
                  <a:latin typeface="Raleway"/>
                </a:rPr>
                <a:t>Exhaustion</a:t>
              </a:r>
            </a:p>
            <a:p>
              <a:pPr>
                <a:lnSpc>
                  <a:spcPts val="3840"/>
                </a:lnSpc>
              </a:pPr>
              <a:r>
                <a:rPr lang="en-US" sz="3200" spc="32">
                  <a:solidFill>
                    <a:srgbClr val="FCF2E3"/>
                  </a:solidFill>
                  <a:latin typeface="Raleway"/>
                </a:rPr>
                <a:t>Negativity </a:t>
              </a:r>
            </a:p>
            <a:p>
              <a:pPr>
                <a:lnSpc>
                  <a:spcPts val="3840"/>
                </a:lnSpc>
              </a:pPr>
              <a:r>
                <a:rPr lang="en-US" sz="3200" spc="32">
                  <a:solidFill>
                    <a:srgbClr val="FCF2E3"/>
                  </a:solidFill>
                  <a:latin typeface="Raleway"/>
                </a:rPr>
                <a:t>Reduced results</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259" r="0" b="-9259"/>
            </a:stretch>
          </a:blipFill>
        </p:spPr>
      </p:sp>
      <p:sp>
        <p:nvSpPr>
          <p:cNvPr name="AutoShape 3" id="3"/>
          <p:cNvSpPr/>
          <p:nvPr/>
        </p:nvSpPr>
        <p:spPr>
          <a:xfrm rot="0">
            <a:off x="-138566" y="633826"/>
            <a:ext cx="18997391" cy="0"/>
          </a:xfrm>
          <a:prstGeom prst="line">
            <a:avLst/>
          </a:prstGeom>
          <a:ln cap="rnd" w="66675">
            <a:solidFill>
              <a:srgbClr val="217E81"/>
            </a:solidFill>
            <a:prstDash val="solid"/>
            <a:headEnd type="none" len="sm" w="sm"/>
            <a:tailEnd type="none" len="sm" w="sm"/>
          </a:ln>
        </p:spPr>
      </p:sp>
      <p:sp>
        <p:nvSpPr>
          <p:cNvPr name="AutoShape 4" id="4"/>
          <p:cNvSpPr/>
          <p:nvPr/>
        </p:nvSpPr>
        <p:spPr>
          <a:xfrm rot="0">
            <a:off x="-138566" y="9586499"/>
            <a:ext cx="18863595" cy="0"/>
          </a:xfrm>
          <a:prstGeom prst="line">
            <a:avLst/>
          </a:prstGeom>
          <a:ln cap="rnd" w="66675">
            <a:solidFill>
              <a:srgbClr val="217E81"/>
            </a:solidFill>
            <a:prstDash val="solid"/>
            <a:headEnd type="none" len="sm" w="sm"/>
            <a:tailEnd type="none" len="sm" w="sm"/>
          </a:ln>
        </p:spPr>
      </p:sp>
      <p:sp>
        <p:nvSpPr>
          <p:cNvPr name="AutoShape 5" id="5"/>
          <p:cNvSpPr/>
          <p:nvPr/>
        </p:nvSpPr>
        <p:spPr>
          <a:xfrm rot="0">
            <a:off x="-138566" y="831794"/>
            <a:ext cx="18646857" cy="0"/>
          </a:xfrm>
          <a:prstGeom prst="line">
            <a:avLst/>
          </a:prstGeom>
          <a:ln cap="rnd" w="28575">
            <a:solidFill>
              <a:srgbClr val="217E81"/>
            </a:solidFill>
            <a:prstDash val="solid"/>
            <a:headEnd type="none" len="sm" w="sm"/>
            <a:tailEnd type="none" len="sm" w="sm"/>
          </a:ln>
        </p:spPr>
      </p:sp>
      <p:sp>
        <p:nvSpPr>
          <p:cNvPr name="AutoShape 6" id="6"/>
          <p:cNvSpPr/>
          <p:nvPr/>
        </p:nvSpPr>
        <p:spPr>
          <a:xfrm rot="0">
            <a:off x="-138566" y="9426631"/>
            <a:ext cx="18863595" cy="0"/>
          </a:xfrm>
          <a:prstGeom prst="line">
            <a:avLst/>
          </a:prstGeom>
          <a:ln cap="rnd" w="28575">
            <a:solidFill>
              <a:srgbClr val="217E81"/>
            </a:solidFill>
            <a:prstDash val="solid"/>
            <a:headEnd type="none" len="sm" w="sm"/>
            <a:tailEnd type="none" len="sm" w="sm"/>
          </a:ln>
        </p:spPr>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FAEDC2"/>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217E81"/>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217E81"/>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217E81"/>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217E81"/>
            </a:solidFill>
            <a:prstDash val="solid"/>
            <a:headEnd type="none" len="sm" w="sm"/>
            <a:tailEnd type="none" len="sm" w="sm"/>
          </a:ln>
        </p:spPr>
      </p:sp>
      <p:sp>
        <p:nvSpPr>
          <p:cNvPr name="TextBox 6" id="6"/>
          <p:cNvSpPr txBox="true"/>
          <p:nvPr/>
        </p:nvSpPr>
        <p:spPr>
          <a:xfrm rot="0">
            <a:off x="3283455" y="7328613"/>
            <a:ext cx="9539585" cy="481965"/>
          </a:xfrm>
          <a:prstGeom prst="rect">
            <a:avLst/>
          </a:prstGeom>
        </p:spPr>
        <p:txBody>
          <a:bodyPr anchor="t" rtlCol="false" tIns="0" lIns="0" bIns="0" rIns="0">
            <a:spAutoFit/>
          </a:bodyPr>
          <a:lstStyle/>
          <a:p>
            <a:pPr>
              <a:lnSpc>
                <a:spcPts val="3900"/>
              </a:lnSpc>
            </a:pPr>
          </a:p>
        </p:txBody>
      </p:sp>
      <p:sp>
        <p:nvSpPr>
          <p:cNvPr name="Freeform 7" id="7"/>
          <p:cNvSpPr/>
          <p:nvPr/>
        </p:nvSpPr>
        <p:spPr>
          <a:xfrm flipH="false" flipV="false" rot="0">
            <a:off x="1302794" y="2093217"/>
            <a:ext cx="9208402" cy="6100566"/>
          </a:xfrm>
          <a:custGeom>
            <a:avLst/>
            <a:gdLst/>
            <a:ahLst/>
            <a:cxnLst/>
            <a:rect r="r" b="b" t="t" l="l"/>
            <a:pathLst>
              <a:path h="6100566" w="9208402">
                <a:moveTo>
                  <a:pt x="0" y="0"/>
                </a:moveTo>
                <a:lnTo>
                  <a:pt x="9208402" y="0"/>
                </a:lnTo>
                <a:lnTo>
                  <a:pt x="9208402" y="6100566"/>
                </a:lnTo>
                <a:lnTo>
                  <a:pt x="0" y="6100566"/>
                </a:lnTo>
                <a:lnTo>
                  <a:pt x="0" y="0"/>
                </a:lnTo>
                <a:close/>
              </a:path>
            </a:pathLst>
          </a:custGeom>
          <a:blipFill>
            <a:blip r:embed="rId2"/>
            <a:stretch>
              <a:fillRect l="0" t="0" r="0" b="0"/>
            </a:stretch>
          </a:blipFill>
        </p:spPr>
      </p:sp>
      <p:sp>
        <p:nvSpPr>
          <p:cNvPr name="TextBox 8" id="8"/>
          <p:cNvSpPr txBox="true"/>
          <p:nvPr/>
        </p:nvSpPr>
        <p:spPr>
          <a:xfrm rot="0">
            <a:off x="7111111" y="2358848"/>
            <a:ext cx="9026120" cy="1045210"/>
          </a:xfrm>
          <a:prstGeom prst="rect">
            <a:avLst/>
          </a:prstGeom>
        </p:spPr>
        <p:txBody>
          <a:bodyPr anchor="t" rtlCol="false" tIns="0" lIns="0" bIns="0" rIns="0">
            <a:spAutoFit/>
          </a:bodyPr>
          <a:lstStyle/>
          <a:p>
            <a:pPr>
              <a:lnSpc>
                <a:spcPts val="8540"/>
              </a:lnSpc>
              <a:spcBef>
                <a:spcPct val="0"/>
              </a:spcBef>
            </a:pPr>
            <a:r>
              <a:rPr lang="en-US" sz="6100">
                <a:solidFill>
                  <a:srgbClr val="217E81"/>
                </a:solidFill>
                <a:latin typeface="Raleway Bold"/>
              </a:rPr>
              <a:t>Mindfulness Practice</a:t>
            </a:r>
          </a:p>
        </p:txBody>
      </p:sp>
      <p:sp>
        <p:nvSpPr>
          <p:cNvPr name="TextBox 9" id="9"/>
          <p:cNvSpPr txBox="true"/>
          <p:nvPr/>
        </p:nvSpPr>
        <p:spPr>
          <a:xfrm rot="0">
            <a:off x="7111111" y="3823028"/>
            <a:ext cx="9530571" cy="619125"/>
          </a:xfrm>
          <a:prstGeom prst="rect">
            <a:avLst/>
          </a:prstGeom>
        </p:spPr>
        <p:txBody>
          <a:bodyPr anchor="t" rtlCol="false" tIns="0" lIns="0" bIns="0" rIns="0">
            <a:spAutoFit/>
          </a:bodyPr>
          <a:lstStyle/>
          <a:p>
            <a:pPr>
              <a:lnSpc>
                <a:spcPts val="4800"/>
              </a:lnSpc>
            </a:pPr>
            <a:r>
              <a:rPr lang="en-US" sz="4000" spc="-40">
                <a:solidFill>
                  <a:srgbClr val="217E81"/>
                </a:solidFill>
                <a:latin typeface="Raleway"/>
              </a:rPr>
              <a:t>“Just, this”</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333" r="0" b="-9333"/>
            </a:stretch>
          </a:blipFill>
        </p:spPr>
      </p:sp>
      <p:sp>
        <p:nvSpPr>
          <p:cNvPr name="AutoShape 3" id="3"/>
          <p:cNvSpPr/>
          <p:nvPr/>
        </p:nvSpPr>
        <p:spPr>
          <a:xfrm rot="0">
            <a:off x="-138566" y="633826"/>
            <a:ext cx="18997391" cy="0"/>
          </a:xfrm>
          <a:prstGeom prst="line">
            <a:avLst/>
          </a:prstGeom>
          <a:ln cap="rnd" w="66675">
            <a:solidFill>
              <a:srgbClr val="FAEDC2"/>
            </a:solidFill>
            <a:prstDash val="solid"/>
            <a:headEnd type="none" len="sm" w="sm"/>
            <a:tailEnd type="none" len="sm" w="sm"/>
          </a:ln>
        </p:spPr>
      </p:sp>
      <p:sp>
        <p:nvSpPr>
          <p:cNvPr name="AutoShape 4" id="4"/>
          <p:cNvSpPr/>
          <p:nvPr/>
        </p:nvSpPr>
        <p:spPr>
          <a:xfrm rot="0">
            <a:off x="-138566" y="9586499"/>
            <a:ext cx="18863595" cy="0"/>
          </a:xfrm>
          <a:prstGeom prst="line">
            <a:avLst/>
          </a:prstGeom>
          <a:ln cap="rnd" w="66675">
            <a:solidFill>
              <a:srgbClr val="FAEDC2"/>
            </a:solidFill>
            <a:prstDash val="solid"/>
            <a:headEnd type="none" len="sm" w="sm"/>
            <a:tailEnd type="none" len="sm" w="sm"/>
          </a:ln>
        </p:spPr>
      </p:sp>
      <p:sp>
        <p:nvSpPr>
          <p:cNvPr name="AutoShape 5" id="5"/>
          <p:cNvSpPr/>
          <p:nvPr/>
        </p:nvSpPr>
        <p:spPr>
          <a:xfrm rot="0">
            <a:off x="-138566" y="831794"/>
            <a:ext cx="18646857" cy="0"/>
          </a:xfrm>
          <a:prstGeom prst="line">
            <a:avLst/>
          </a:prstGeom>
          <a:ln cap="rnd" w="28575">
            <a:solidFill>
              <a:srgbClr val="FAEDC2"/>
            </a:solidFill>
            <a:prstDash val="solid"/>
            <a:headEnd type="none" len="sm" w="sm"/>
            <a:tailEnd type="none" len="sm" w="sm"/>
          </a:ln>
        </p:spPr>
      </p:sp>
      <p:sp>
        <p:nvSpPr>
          <p:cNvPr name="AutoShape 6" id="6"/>
          <p:cNvSpPr/>
          <p:nvPr/>
        </p:nvSpPr>
        <p:spPr>
          <a:xfrm rot="0">
            <a:off x="-138566" y="9426631"/>
            <a:ext cx="18863595" cy="0"/>
          </a:xfrm>
          <a:prstGeom prst="line">
            <a:avLst/>
          </a:prstGeom>
          <a:ln cap="rnd" w="28575">
            <a:solidFill>
              <a:srgbClr val="FAEDC2"/>
            </a:solidFill>
            <a:prstDash val="solid"/>
            <a:headEnd type="none" len="sm" w="sm"/>
            <a:tailEnd type="none" len="sm" w="sm"/>
          </a:ln>
        </p:spPr>
      </p:sp>
      <p:sp>
        <p:nvSpPr>
          <p:cNvPr name="TextBox 7" id="7"/>
          <p:cNvSpPr txBox="true"/>
          <p:nvPr/>
        </p:nvSpPr>
        <p:spPr>
          <a:xfrm rot="0">
            <a:off x="424647" y="6250681"/>
            <a:ext cx="17457756" cy="599440"/>
          </a:xfrm>
          <a:prstGeom prst="rect">
            <a:avLst/>
          </a:prstGeom>
        </p:spPr>
        <p:txBody>
          <a:bodyPr anchor="t" rtlCol="false" tIns="0" lIns="0" bIns="0" rIns="0">
            <a:spAutoFit/>
          </a:bodyPr>
          <a:lstStyle/>
          <a:p>
            <a:pPr algn="ctr">
              <a:lnSpc>
                <a:spcPts val="4759"/>
              </a:lnSpc>
            </a:pPr>
          </a:p>
        </p:txBody>
      </p:sp>
      <p:grpSp>
        <p:nvGrpSpPr>
          <p:cNvPr name="Group 8" id="8"/>
          <p:cNvGrpSpPr/>
          <p:nvPr/>
        </p:nvGrpSpPr>
        <p:grpSpPr>
          <a:xfrm rot="0">
            <a:off x="1711479" y="831794"/>
            <a:ext cx="10626647" cy="2798799"/>
            <a:chOff x="0" y="0"/>
            <a:chExt cx="14168863" cy="3731732"/>
          </a:xfrm>
        </p:grpSpPr>
        <p:sp>
          <p:nvSpPr>
            <p:cNvPr name="TextBox 9" id="9"/>
            <p:cNvSpPr txBox="true"/>
            <p:nvPr/>
          </p:nvSpPr>
          <p:spPr>
            <a:xfrm rot="0">
              <a:off x="10907" y="2980104"/>
              <a:ext cx="14147049" cy="751628"/>
            </a:xfrm>
            <a:prstGeom prst="rect">
              <a:avLst/>
            </a:prstGeom>
          </p:spPr>
          <p:txBody>
            <a:bodyPr anchor="t" rtlCol="false" tIns="0" lIns="0" bIns="0" rIns="0">
              <a:spAutoFit/>
            </a:bodyPr>
            <a:lstStyle/>
            <a:p>
              <a:pPr algn="ctr">
                <a:lnSpc>
                  <a:spcPts val="4759"/>
                </a:lnSpc>
              </a:pPr>
            </a:p>
          </p:txBody>
        </p:sp>
        <p:sp>
          <p:nvSpPr>
            <p:cNvPr name="TextBox 10" id="10"/>
            <p:cNvSpPr txBox="true"/>
            <p:nvPr/>
          </p:nvSpPr>
          <p:spPr>
            <a:xfrm rot="0">
              <a:off x="0" y="-9525"/>
              <a:ext cx="14168863" cy="2473325"/>
            </a:xfrm>
            <a:prstGeom prst="rect">
              <a:avLst/>
            </a:prstGeom>
          </p:spPr>
          <p:txBody>
            <a:bodyPr anchor="t" rtlCol="false" tIns="0" lIns="0" bIns="0" rIns="0">
              <a:spAutoFit/>
            </a:bodyPr>
            <a:lstStyle/>
            <a:p>
              <a:pPr>
                <a:lnSpc>
                  <a:spcPts val="7320"/>
                </a:lnSpc>
              </a:pPr>
            </a:p>
            <a:p>
              <a:pPr>
                <a:lnSpc>
                  <a:spcPts val="7320"/>
                </a:lnSpc>
              </a:pPr>
              <a:r>
                <a:rPr lang="en-US" sz="6100" spc="-61">
                  <a:solidFill>
                    <a:srgbClr val="FCF2E3"/>
                  </a:solidFill>
                  <a:latin typeface="Raleway"/>
                </a:rPr>
                <a:t>Mindfulness and Burnout</a:t>
              </a:r>
            </a:p>
          </p:txBody>
        </p:sp>
      </p:grpSp>
      <p:sp>
        <p:nvSpPr>
          <p:cNvPr name="TextBox 11" id="11"/>
          <p:cNvSpPr txBox="true"/>
          <p:nvPr/>
        </p:nvSpPr>
        <p:spPr>
          <a:xfrm rot="0">
            <a:off x="1731755" y="3005753"/>
            <a:ext cx="15527545" cy="3786504"/>
          </a:xfrm>
          <a:prstGeom prst="rect">
            <a:avLst/>
          </a:prstGeom>
        </p:spPr>
        <p:txBody>
          <a:bodyPr anchor="t" rtlCol="false" tIns="0" lIns="0" bIns="0" rIns="0">
            <a:spAutoFit/>
          </a:bodyPr>
          <a:lstStyle/>
          <a:p>
            <a:pPr>
              <a:lnSpc>
                <a:spcPts val="6020"/>
              </a:lnSpc>
            </a:pPr>
            <a:r>
              <a:rPr lang="en-US" sz="4300">
                <a:solidFill>
                  <a:srgbClr val="FCF2E3"/>
                </a:solidFill>
                <a:latin typeface="Raleway"/>
              </a:rPr>
              <a:t>"... meditations reduced cortisol and heart rate....blood pressure.</a:t>
            </a:r>
          </a:p>
          <a:p>
            <a:pPr>
              <a:lnSpc>
                <a:spcPts val="6020"/>
              </a:lnSpc>
            </a:pPr>
          </a:p>
          <a:p>
            <a:pPr>
              <a:lnSpc>
                <a:spcPts val="6020"/>
              </a:lnSpc>
            </a:pPr>
            <a:r>
              <a:rPr lang="en-US" sz="4300">
                <a:solidFill>
                  <a:srgbClr val="FCF2E3"/>
                </a:solidFill>
                <a:latin typeface="Raleway"/>
              </a:rPr>
              <a:t>...signs that participants were </a:t>
            </a:r>
            <a:r>
              <a:rPr lang="en-US" sz="4300">
                <a:solidFill>
                  <a:srgbClr val="FCF2E3"/>
                </a:solidFill>
                <a:latin typeface="Raleway Bold"/>
              </a:rPr>
              <a:t>PHYSIOLOGICALLY</a:t>
            </a:r>
            <a:r>
              <a:rPr lang="en-US" sz="4300">
                <a:solidFill>
                  <a:srgbClr val="FCF2E3"/>
                </a:solidFill>
                <a:latin typeface="Raleway"/>
              </a:rPr>
              <a:t> less stressed.</a:t>
            </a:r>
          </a:p>
        </p:txBody>
      </p:sp>
      <p:sp>
        <p:nvSpPr>
          <p:cNvPr name="TextBox 12" id="12"/>
          <p:cNvSpPr txBox="true"/>
          <p:nvPr/>
        </p:nvSpPr>
        <p:spPr>
          <a:xfrm rot="0">
            <a:off x="253649" y="8873110"/>
            <a:ext cx="17275663" cy="358647"/>
          </a:xfrm>
          <a:prstGeom prst="rect">
            <a:avLst/>
          </a:prstGeom>
        </p:spPr>
        <p:txBody>
          <a:bodyPr anchor="t" rtlCol="false" tIns="0" lIns="0" bIns="0" rIns="0">
            <a:spAutoFit/>
          </a:bodyPr>
          <a:lstStyle/>
          <a:p>
            <a:pPr>
              <a:lnSpc>
                <a:spcPts val="2816"/>
              </a:lnSpc>
            </a:pPr>
            <a:r>
              <a:rPr lang="en-US" sz="2200" spc="-44">
                <a:solidFill>
                  <a:srgbClr val="FCF2E3"/>
                </a:solidFill>
                <a:latin typeface="Raleway"/>
              </a:rPr>
              <a:t>Source: Research paper, </a:t>
            </a:r>
            <a:r>
              <a:rPr lang="en-US" sz="2200" spc="-44">
                <a:solidFill>
                  <a:srgbClr val="FCF2E3"/>
                </a:solidFill>
                <a:latin typeface="Raleway Bold"/>
              </a:rPr>
              <a:t>Mindfulness mediates the physiological markers of stress: Systematic review and meta-analysis"</a:t>
            </a:r>
            <a:r>
              <a:rPr lang="en-US" sz="2200" spc="-44">
                <a:solidFill>
                  <a:srgbClr val="FCF2E3"/>
                </a:solidFill>
                <a:latin typeface="Raleway"/>
              </a:rPr>
              <a:t>, 2017</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217E81"/>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FAEDC2"/>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FAEDC2"/>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FAEDC2"/>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FAEDC2"/>
            </a:solidFill>
            <a:prstDash val="solid"/>
            <a:headEnd type="none" len="sm" w="sm"/>
            <a:tailEnd type="none" len="sm" w="sm"/>
          </a:ln>
        </p:spPr>
      </p:sp>
      <p:sp>
        <p:nvSpPr>
          <p:cNvPr name="Freeform 6" id="6"/>
          <p:cNvSpPr/>
          <p:nvPr/>
        </p:nvSpPr>
        <p:spPr>
          <a:xfrm flipH="false" flipV="false" rot="0">
            <a:off x="429892" y="4374880"/>
            <a:ext cx="960301" cy="960301"/>
          </a:xfrm>
          <a:custGeom>
            <a:avLst/>
            <a:gdLst/>
            <a:ahLst/>
            <a:cxnLst/>
            <a:rect r="r" b="b" t="t" l="l"/>
            <a:pathLst>
              <a:path h="960301" w="960301">
                <a:moveTo>
                  <a:pt x="0" y="0"/>
                </a:moveTo>
                <a:lnTo>
                  <a:pt x="960301" y="0"/>
                </a:lnTo>
                <a:lnTo>
                  <a:pt x="960301" y="960300"/>
                </a:lnTo>
                <a:lnTo>
                  <a:pt x="0" y="9603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0550900" y="1201552"/>
            <a:ext cx="5725705" cy="7883896"/>
          </a:xfrm>
          <a:custGeom>
            <a:avLst/>
            <a:gdLst/>
            <a:ahLst/>
            <a:cxnLst/>
            <a:rect r="r" b="b" t="t" l="l"/>
            <a:pathLst>
              <a:path h="7883896" w="5725705">
                <a:moveTo>
                  <a:pt x="0" y="0"/>
                </a:moveTo>
                <a:lnTo>
                  <a:pt x="5725704" y="0"/>
                </a:lnTo>
                <a:lnTo>
                  <a:pt x="5725704" y="7883896"/>
                </a:lnTo>
                <a:lnTo>
                  <a:pt x="0" y="7883896"/>
                </a:lnTo>
                <a:lnTo>
                  <a:pt x="0" y="0"/>
                </a:lnTo>
                <a:close/>
              </a:path>
            </a:pathLst>
          </a:custGeom>
          <a:blipFill>
            <a:blip r:embed="rId5"/>
            <a:stretch>
              <a:fillRect l="0" t="0" r="0" b="-9006"/>
            </a:stretch>
          </a:blipFill>
        </p:spPr>
      </p:sp>
      <p:sp>
        <p:nvSpPr>
          <p:cNvPr name="TextBox 8" id="8"/>
          <p:cNvSpPr txBox="true"/>
          <p:nvPr/>
        </p:nvSpPr>
        <p:spPr>
          <a:xfrm rot="0">
            <a:off x="1671315" y="5587843"/>
            <a:ext cx="8581169" cy="1375907"/>
          </a:xfrm>
          <a:prstGeom prst="rect">
            <a:avLst/>
          </a:prstGeom>
        </p:spPr>
        <p:txBody>
          <a:bodyPr anchor="t" rtlCol="false" tIns="0" lIns="0" bIns="0" rIns="0">
            <a:spAutoFit/>
          </a:bodyPr>
          <a:lstStyle/>
          <a:p>
            <a:pPr algn="ctr">
              <a:lnSpc>
                <a:spcPts val="5537"/>
              </a:lnSpc>
            </a:pPr>
            <a:r>
              <a:rPr lang="en-US" sz="3955">
                <a:solidFill>
                  <a:srgbClr val="FAEDC2"/>
                </a:solidFill>
                <a:latin typeface="Crimson Pro"/>
              </a:rPr>
              <a:t>Scan the QR code for my free download, </a:t>
            </a:r>
          </a:p>
          <a:p>
            <a:pPr algn="ctr">
              <a:lnSpc>
                <a:spcPts val="5537"/>
              </a:lnSpc>
            </a:pPr>
            <a:r>
              <a:rPr lang="en-US" sz="3955">
                <a:solidFill>
                  <a:srgbClr val="FAEDC2"/>
                </a:solidFill>
                <a:latin typeface="Crimson Pro"/>
              </a:rPr>
              <a:t>"Start your day with </a:t>
            </a:r>
            <a:r>
              <a:rPr lang="en-US" sz="3955">
                <a:solidFill>
                  <a:srgbClr val="FAEDC2"/>
                </a:solidFill>
                <a:latin typeface="Crimson Pro Italics"/>
              </a:rPr>
              <a:t>calm</a:t>
            </a:r>
            <a:r>
              <a:rPr lang="en-US" sz="3955">
                <a:solidFill>
                  <a:srgbClr val="FAEDC2"/>
                </a:solidFill>
                <a:latin typeface="Crimson Pro"/>
              </a:rPr>
              <a:t>"</a:t>
            </a:r>
          </a:p>
        </p:txBody>
      </p:sp>
      <p:sp>
        <p:nvSpPr>
          <p:cNvPr name="TextBox 9" id="9"/>
          <p:cNvSpPr txBox="true"/>
          <p:nvPr/>
        </p:nvSpPr>
        <p:spPr>
          <a:xfrm rot="0">
            <a:off x="1671315" y="4470130"/>
            <a:ext cx="8039748" cy="647562"/>
          </a:xfrm>
          <a:prstGeom prst="rect">
            <a:avLst/>
          </a:prstGeom>
        </p:spPr>
        <p:txBody>
          <a:bodyPr anchor="t" rtlCol="false" tIns="0" lIns="0" bIns="0" rIns="0">
            <a:spAutoFit/>
          </a:bodyPr>
          <a:lstStyle/>
          <a:p>
            <a:pPr>
              <a:lnSpc>
                <a:spcPts val="5257"/>
              </a:lnSpc>
            </a:pPr>
            <a:r>
              <a:rPr lang="en-US" sz="3755">
                <a:solidFill>
                  <a:srgbClr val="FAEDC2"/>
                </a:solidFill>
                <a:latin typeface="Crimson Pro"/>
              </a:rPr>
              <a:t>@trish_tutton</a:t>
            </a:r>
          </a:p>
        </p:txBody>
      </p:sp>
      <p:sp>
        <p:nvSpPr>
          <p:cNvPr name="TextBox 10" id="10"/>
          <p:cNvSpPr txBox="true"/>
          <p:nvPr/>
        </p:nvSpPr>
        <p:spPr>
          <a:xfrm rot="0">
            <a:off x="452749" y="1123950"/>
            <a:ext cx="8907380" cy="3250930"/>
          </a:xfrm>
          <a:prstGeom prst="rect">
            <a:avLst/>
          </a:prstGeom>
        </p:spPr>
        <p:txBody>
          <a:bodyPr anchor="t" rtlCol="false" tIns="0" lIns="0" bIns="0" rIns="0">
            <a:spAutoFit/>
          </a:bodyPr>
          <a:lstStyle/>
          <a:p>
            <a:pPr>
              <a:lnSpc>
                <a:spcPts val="12626"/>
              </a:lnSpc>
            </a:pPr>
            <a:r>
              <a:rPr lang="en-US" sz="11478" spc="-229">
                <a:solidFill>
                  <a:srgbClr val="FAEDC2"/>
                </a:solidFill>
                <a:latin typeface="Gallery Modern"/>
              </a:rPr>
              <a:t>LET'S STAY CONNECTED</a:t>
            </a:r>
          </a:p>
        </p:txBody>
      </p:sp>
      <p:sp>
        <p:nvSpPr>
          <p:cNvPr name="Freeform 11" id="11"/>
          <p:cNvSpPr/>
          <p:nvPr/>
        </p:nvSpPr>
        <p:spPr>
          <a:xfrm flipH="false" flipV="false" rot="0">
            <a:off x="429892" y="6446720"/>
            <a:ext cx="2638728" cy="2638728"/>
          </a:xfrm>
          <a:custGeom>
            <a:avLst/>
            <a:gdLst/>
            <a:ahLst/>
            <a:cxnLst/>
            <a:rect r="r" b="b" t="t" l="l"/>
            <a:pathLst>
              <a:path h="2638728" w="2638728">
                <a:moveTo>
                  <a:pt x="0" y="0"/>
                </a:moveTo>
                <a:lnTo>
                  <a:pt x="2638728" y="0"/>
                </a:lnTo>
                <a:lnTo>
                  <a:pt x="2638728" y="2638728"/>
                </a:lnTo>
                <a:lnTo>
                  <a:pt x="0" y="2638728"/>
                </a:lnTo>
                <a:lnTo>
                  <a:pt x="0" y="0"/>
                </a:lnTo>
                <a:close/>
              </a:path>
            </a:pathLst>
          </a:custGeom>
          <a:blipFill>
            <a:blip r:embed="rId6"/>
            <a:stretch>
              <a:fillRect l="0" t="0" r="0" b="0"/>
            </a:stretch>
          </a:blipFill>
        </p:spPr>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222" r="0" b="-9222"/>
            </a:stretch>
          </a:blipFill>
        </p:spPr>
      </p:sp>
      <p:sp>
        <p:nvSpPr>
          <p:cNvPr name="AutoShape 3" id="3"/>
          <p:cNvSpPr/>
          <p:nvPr/>
        </p:nvSpPr>
        <p:spPr>
          <a:xfrm rot="0">
            <a:off x="-138566" y="633826"/>
            <a:ext cx="18997391" cy="0"/>
          </a:xfrm>
          <a:prstGeom prst="line">
            <a:avLst/>
          </a:prstGeom>
          <a:ln cap="rnd" w="66675">
            <a:solidFill>
              <a:srgbClr val="217E81"/>
            </a:solidFill>
            <a:prstDash val="solid"/>
            <a:headEnd type="none" len="sm" w="sm"/>
            <a:tailEnd type="none" len="sm" w="sm"/>
          </a:ln>
        </p:spPr>
      </p:sp>
      <p:sp>
        <p:nvSpPr>
          <p:cNvPr name="AutoShape 4" id="4"/>
          <p:cNvSpPr/>
          <p:nvPr/>
        </p:nvSpPr>
        <p:spPr>
          <a:xfrm rot="0">
            <a:off x="-138566" y="9586499"/>
            <a:ext cx="18863595" cy="0"/>
          </a:xfrm>
          <a:prstGeom prst="line">
            <a:avLst/>
          </a:prstGeom>
          <a:ln cap="rnd" w="66675">
            <a:solidFill>
              <a:srgbClr val="217E81"/>
            </a:solidFill>
            <a:prstDash val="solid"/>
            <a:headEnd type="none" len="sm" w="sm"/>
            <a:tailEnd type="none" len="sm" w="sm"/>
          </a:ln>
        </p:spPr>
      </p:sp>
      <p:sp>
        <p:nvSpPr>
          <p:cNvPr name="AutoShape 5" id="5"/>
          <p:cNvSpPr/>
          <p:nvPr/>
        </p:nvSpPr>
        <p:spPr>
          <a:xfrm rot="0">
            <a:off x="-138566" y="831794"/>
            <a:ext cx="18646857" cy="0"/>
          </a:xfrm>
          <a:prstGeom prst="line">
            <a:avLst/>
          </a:prstGeom>
          <a:ln cap="rnd" w="28575">
            <a:solidFill>
              <a:srgbClr val="217E81"/>
            </a:solidFill>
            <a:prstDash val="solid"/>
            <a:headEnd type="none" len="sm" w="sm"/>
            <a:tailEnd type="none" len="sm" w="sm"/>
          </a:ln>
        </p:spPr>
      </p:sp>
      <p:sp>
        <p:nvSpPr>
          <p:cNvPr name="AutoShape 6" id="6"/>
          <p:cNvSpPr/>
          <p:nvPr/>
        </p:nvSpPr>
        <p:spPr>
          <a:xfrm rot="0">
            <a:off x="-138566" y="9426631"/>
            <a:ext cx="18863595" cy="0"/>
          </a:xfrm>
          <a:prstGeom prst="line">
            <a:avLst/>
          </a:prstGeom>
          <a:ln cap="rnd" w="28575">
            <a:solidFill>
              <a:srgbClr val="217E81"/>
            </a:solidFill>
            <a:prstDash val="solid"/>
            <a:headEnd type="none" len="sm" w="sm"/>
            <a:tailEnd type="none" len="sm" w="sm"/>
          </a:ln>
        </p:spPr>
      </p:sp>
      <p:sp>
        <p:nvSpPr>
          <p:cNvPr name="TextBox 7" id="7"/>
          <p:cNvSpPr txBox="true"/>
          <p:nvPr/>
        </p:nvSpPr>
        <p:spPr>
          <a:xfrm rot="0">
            <a:off x="3283455" y="7328613"/>
            <a:ext cx="9539585" cy="481965"/>
          </a:xfrm>
          <a:prstGeom prst="rect">
            <a:avLst/>
          </a:prstGeom>
        </p:spPr>
        <p:txBody>
          <a:bodyPr anchor="t" rtlCol="false" tIns="0" lIns="0" bIns="0" rIns="0">
            <a:spAutoFit/>
          </a:bodyPr>
          <a:lstStyle/>
          <a:p>
            <a:pPr>
              <a:lnSpc>
                <a:spcPts val="3900"/>
              </a:lnSpc>
            </a:pPr>
          </a:p>
        </p:txBody>
      </p:sp>
      <p:sp>
        <p:nvSpPr>
          <p:cNvPr name="TextBox 8" id="8"/>
          <p:cNvSpPr txBox="true"/>
          <p:nvPr/>
        </p:nvSpPr>
        <p:spPr>
          <a:xfrm rot="0">
            <a:off x="9144000" y="1342390"/>
            <a:ext cx="8745705" cy="3801110"/>
          </a:xfrm>
          <a:prstGeom prst="rect">
            <a:avLst/>
          </a:prstGeom>
        </p:spPr>
        <p:txBody>
          <a:bodyPr anchor="t" rtlCol="false" tIns="0" lIns="0" bIns="0" rIns="0">
            <a:spAutoFit/>
          </a:bodyPr>
          <a:lstStyle/>
          <a:p>
            <a:pPr>
              <a:lnSpc>
                <a:spcPts val="7479"/>
              </a:lnSpc>
            </a:pPr>
            <a:r>
              <a:rPr lang="en-US" sz="6799" spc="-135">
                <a:solidFill>
                  <a:srgbClr val="217E81"/>
                </a:solidFill>
                <a:latin typeface="Gallery Modern"/>
              </a:rPr>
              <a:t>"How we spend our days is of course...</a:t>
            </a:r>
          </a:p>
          <a:p>
            <a:pPr>
              <a:lnSpc>
                <a:spcPts val="7479"/>
              </a:lnSpc>
            </a:pPr>
            <a:r>
              <a:rPr lang="en-US" sz="6799" spc="-135">
                <a:solidFill>
                  <a:srgbClr val="217E81"/>
                </a:solidFill>
                <a:latin typeface="Gallery Modern"/>
              </a:rPr>
              <a:t>how we spend our LIVES</a:t>
            </a:r>
            <a:r>
              <a:rPr lang="en-US" sz="6799" spc="-135">
                <a:solidFill>
                  <a:srgbClr val="217E81"/>
                </a:solidFill>
                <a:latin typeface="Gallery Modern"/>
              </a:rPr>
              <a:t>."</a:t>
            </a:r>
          </a:p>
        </p:txBody>
      </p:sp>
      <p:grpSp>
        <p:nvGrpSpPr>
          <p:cNvPr name="Group 9" id="9"/>
          <p:cNvGrpSpPr/>
          <p:nvPr/>
        </p:nvGrpSpPr>
        <p:grpSpPr>
          <a:xfrm rot="0">
            <a:off x="9194135" y="4200860"/>
            <a:ext cx="9530894" cy="1885280"/>
            <a:chOff x="0" y="0"/>
            <a:chExt cx="12707858" cy="2513707"/>
          </a:xfrm>
        </p:grpSpPr>
        <p:sp>
          <p:nvSpPr>
            <p:cNvPr name="TextBox 10" id="10"/>
            <p:cNvSpPr txBox="true"/>
            <p:nvPr/>
          </p:nvSpPr>
          <p:spPr>
            <a:xfrm rot="0">
              <a:off x="0" y="-57150"/>
              <a:ext cx="12707858" cy="1276350"/>
            </a:xfrm>
            <a:prstGeom prst="rect">
              <a:avLst/>
            </a:prstGeom>
          </p:spPr>
          <p:txBody>
            <a:bodyPr anchor="t" rtlCol="false" tIns="0" lIns="0" bIns="0" rIns="0">
              <a:spAutoFit/>
            </a:bodyPr>
            <a:lstStyle/>
            <a:p>
              <a:pPr>
                <a:lnSpc>
                  <a:spcPts val="7800"/>
                </a:lnSpc>
              </a:pPr>
            </a:p>
          </p:txBody>
        </p:sp>
        <p:sp>
          <p:nvSpPr>
            <p:cNvPr name="TextBox 11" id="11"/>
            <p:cNvSpPr txBox="true"/>
            <p:nvPr/>
          </p:nvSpPr>
          <p:spPr>
            <a:xfrm rot="0">
              <a:off x="0" y="1762079"/>
              <a:ext cx="12707858" cy="751628"/>
            </a:xfrm>
            <a:prstGeom prst="rect">
              <a:avLst/>
            </a:prstGeom>
          </p:spPr>
          <p:txBody>
            <a:bodyPr anchor="t" rtlCol="false" tIns="0" lIns="0" bIns="0" rIns="0">
              <a:spAutoFit/>
            </a:bodyPr>
            <a:lstStyle/>
            <a:p>
              <a:pPr>
                <a:lnSpc>
                  <a:spcPts val="4759"/>
                </a:lnSpc>
              </a:pPr>
              <a:r>
                <a:rPr lang="en-US" sz="3400" spc="102">
                  <a:solidFill>
                    <a:srgbClr val="217E81"/>
                  </a:solidFill>
                  <a:latin typeface="Open Sans Italics"/>
                </a:rPr>
                <a:t>Annie Dillard</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10777" r="0" b="-10777"/>
            </a:stretch>
          </a:blipFill>
        </p:spPr>
      </p:sp>
      <p:sp>
        <p:nvSpPr>
          <p:cNvPr name="AutoShape 3" id="3"/>
          <p:cNvSpPr/>
          <p:nvPr/>
        </p:nvSpPr>
        <p:spPr>
          <a:xfrm rot="0">
            <a:off x="-138566" y="633826"/>
            <a:ext cx="18997391" cy="0"/>
          </a:xfrm>
          <a:prstGeom prst="line">
            <a:avLst/>
          </a:prstGeom>
          <a:ln cap="rnd" w="66675">
            <a:solidFill>
              <a:srgbClr val="217E81"/>
            </a:solidFill>
            <a:prstDash val="solid"/>
            <a:headEnd type="none" len="sm" w="sm"/>
            <a:tailEnd type="none" len="sm" w="sm"/>
          </a:ln>
        </p:spPr>
      </p:sp>
      <p:sp>
        <p:nvSpPr>
          <p:cNvPr name="AutoShape 4" id="4"/>
          <p:cNvSpPr/>
          <p:nvPr/>
        </p:nvSpPr>
        <p:spPr>
          <a:xfrm rot="0">
            <a:off x="-138566" y="9586499"/>
            <a:ext cx="18863595" cy="0"/>
          </a:xfrm>
          <a:prstGeom prst="line">
            <a:avLst/>
          </a:prstGeom>
          <a:ln cap="rnd" w="66675">
            <a:solidFill>
              <a:srgbClr val="217E81"/>
            </a:solidFill>
            <a:prstDash val="solid"/>
            <a:headEnd type="none" len="sm" w="sm"/>
            <a:tailEnd type="none" len="sm" w="sm"/>
          </a:ln>
        </p:spPr>
      </p:sp>
      <p:sp>
        <p:nvSpPr>
          <p:cNvPr name="AutoShape 5" id="5"/>
          <p:cNvSpPr/>
          <p:nvPr/>
        </p:nvSpPr>
        <p:spPr>
          <a:xfrm rot="0">
            <a:off x="-138566" y="831794"/>
            <a:ext cx="18646857" cy="0"/>
          </a:xfrm>
          <a:prstGeom prst="line">
            <a:avLst/>
          </a:prstGeom>
          <a:ln cap="rnd" w="28575">
            <a:solidFill>
              <a:srgbClr val="217E81"/>
            </a:solidFill>
            <a:prstDash val="solid"/>
            <a:headEnd type="none" len="sm" w="sm"/>
            <a:tailEnd type="none" len="sm" w="sm"/>
          </a:ln>
        </p:spPr>
      </p:sp>
      <p:sp>
        <p:nvSpPr>
          <p:cNvPr name="AutoShape 6" id="6"/>
          <p:cNvSpPr/>
          <p:nvPr/>
        </p:nvSpPr>
        <p:spPr>
          <a:xfrm rot="0">
            <a:off x="-138566" y="9426631"/>
            <a:ext cx="18863595" cy="0"/>
          </a:xfrm>
          <a:prstGeom prst="line">
            <a:avLst/>
          </a:prstGeom>
          <a:ln cap="rnd" w="28575">
            <a:solidFill>
              <a:srgbClr val="217E81"/>
            </a:solidFill>
            <a:prstDash val="solid"/>
            <a:headEnd type="none" len="sm" w="sm"/>
            <a:tailEnd type="none" len="sm" w="sm"/>
          </a:ln>
        </p:spPr>
      </p:sp>
      <p:sp>
        <p:nvSpPr>
          <p:cNvPr name="TextBox 7" id="7"/>
          <p:cNvSpPr txBox="true"/>
          <p:nvPr/>
        </p:nvSpPr>
        <p:spPr>
          <a:xfrm rot="0">
            <a:off x="3283455" y="7328613"/>
            <a:ext cx="9539585" cy="481965"/>
          </a:xfrm>
          <a:prstGeom prst="rect">
            <a:avLst/>
          </a:prstGeom>
        </p:spPr>
        <p:txBody>
          <a:bodyPr anchor="t" rtlCol="false" tIns="0" lIns="0" bIns="0" rIns="0">
            <a:spAutoFit/>
          </a:bodyPr>
          <a:lstStyle/>
          <a:p>
            <a:pPr>
              <a:lnSpc>
                <a:spcPts val="3900"/>
              </a:lnSpc>
            </a:pPr>
          </a:p>
        </p:txBody>
      </p:sp>
      <p:sp>
        <p:nvSpPr>
          <p:cNvPr name="TextBox 8" id="8"/>
          <p:cNvSpPr txBox="true"/>
          <p:nvPr/>
        </p:nvSpPr>
        <p:spPr>
          <a:xfrm rot="0">
            <a:off x="3712120" y="3775369"/>
            <a:ext cx="9530894" cy="971550"/>
          </a:xfrm>
          <a:prstGeom prst="rect">
            <a:avLst/>
          </a:prstGeom>
        </p:spPr>
        <p:txBody>
          <a:bodyPr anchor="t" rtlCol="false" tIns="0" lIns="0" bIns="0" rIns="0">
            <a:spAutoFit/>
          </a:bodyPr>
          <a:lstStyle/>
          <a:p>
            <a:pPr>
              <a:lnSpc>
                <a:spcPts val="7800"/>
              </a:lnSpc>
            </a:pPr>
          </a:p>
        </p:txBody>
      </p:sp>
      <p:sp>
        <p:nvSpPr>
          <p:cNvPr name="TextBox 9" id="9"/>
          <p:cNvSpPr txBox="true"/>
          <p:nvPr/>
        </p:nvSpPr>
        <p:spPr>
          <a:xfrm rot="0">
            <a:off x="1028700" y="2622424"/>
            <a:ext cx="9530894" cy="971550"/>
          </a:xfrm>
          <a:prstGeom prst="rect">
            <a:avLst/>
          </a:prstGeom>
        </p:spPr>
        <p:txBody>
          <a:bodyPr anchor="t" rtlCol="false" tIns="0" lIns="0" bIns="0" rIns="0">
            <a:spAutoFit/>
          </a:bodyPr>
          <a:lstStyle/>
          <a:p>
            <a:pPr>
              <a:lnSpc>
                <a:spcPts val="7800"/>
              </a:lnSpc>
            </a:pPr>
          </a:p>
        </p:txBody>
      </p:sp>
      <p:grpSp>
        <p:nvGrpSpPr>
          <p:cNvPr name="Group 10" id="10"/>
          <p:cNvGrpSpPr/>
          <p:nvPr/>
        </p:nvGrpSpPr>
        <p:grpSpPr>
          <a:xfrm rot="0">
            <a:off x="4303481" y="6196195"/>
            <a:ext cx="9530894" cy="1885280"/>
            <a:chOff x="0" y="0"/>
            <a:chExt cx="12707858" cy="2513707"/>
          </a:xfrm>
        </p:grpSpPr>
        <p:sp>
          <p:nvSpPr>
            <p:cNvPr name="TextBox 11" id="11"/>
            <p:cNvSpPr txBox="true"/>
            <p:nvPr/>
          </p:nvSpPr>
          <p:spPr>
            <a:xfrm rot="0">
              <a:off x="0" y="-57150"/>
              <a:ext cx="12707858" cy="1276350"/>
            </a:xfrm>
            <a:prstGeom prst="rect">
              <a:avLst/>
            </a:prstGeom>
          </p:spPr>
          <p:txBody>
            <a:bodyPr anchor="t" rtlCol="false" tIns="0" lIns="0" bIns="0" rIns="0">
              <a:spAutoFit/>
            </a:bodyPr>
            <a:lstStyle/>
            <a:p>
              <a:pPr>
                <a:lnSpc>
                  <a:spcPts val="7800"/>
                </a:lnSpc>
              </a:pPr>
            </a:p>
          </p:txBody>
        </p:sp>
        <p:sp>
          <p:nvSpPr>
            <p:cNvPr name="TextBox 12" id="12"/>
            <p:cNvSpPr txBox="true"/>
            <p:nvPr/>
          </p:nvSpPr>
          <p:spPr>
            <a:xfrm rot="0">
              <a:off x="0" y="1762079"/>
              <a:ext cx="12707858" cy="751628"/>
            </a:xfrm>
            <a:prstGeom prst="rect">
              <a:avLst/>
            </a:prstGeom>
          </p:spPr>
          <p:txBody>
            <a:bodyPr anchor="t" rtlCol="false" tIns="0" lIns="0" bIns="0" rIns="0">
              <a:spAutoFit/>
            </a:bodyPr>
            <a:lstStyle/>
            <a:p>
              <a:pPr>
                <a:lnSpc>
                  <a:spcPts val="4759"/>
                </a:lnSpc>
              </a:pPr>
              <a:r>
                <a:rPr lang="en-US" sz="3400" spc="102">
                  <a:solidFill>
                    <a:srgbClr val="FAFEFF"/>
                  </a:solidFill>
                  <a:latin typeface="Open Sans Italics"/>
                </a:rPr>
                <a:t>Jon Kabat Zinn</a:t>
              </a:r>
            </a:p>
          </p:txBody>
        </p:sp>
      </p:grpSp>
      <p:sp>
        <p:nvSpPr>
          <p:cNvPr name="TextBox 13" id="13"/>
          <p:cNvSpPr txBox="true"/>
          <p:nvPr/>
        </p:nvSpPr>
        <p:spPr>
          <a:xfrm rot="0">
            <a:off x="4303481" y="5421386"/>
            <a:ext cx="9762763" cy="1915160"/>
          </a:xfrm>
          <a:prstGeom prst="rect">
            <a:avLst/>
          </a:prstGeom>
        </p:spPr>
        <p:txBody>
          <a:bodyPr anchor="t" rtlCol="false" tIns="0" lIns="0" bIns="0" rIns="0">
            <a:spAutoFit/>
          </a:bodyPr>
          <a:lstStyle/>
          <a:p>
            <a:pPr>
              <a:lnSpc>
                <a:spcPts val="7479"/>
              </a:lnSpc>
            </a:pPr>
            <a:r>
              <a:rPr lang="en-US" sz="6799" spc="-135">
                <a:solidFill>
                  <a:srgbClr val="FAFEFF"/>
                </a:solidFill>
                <a:latin typeface="Gallery Modern"/>
              </a:rPr>
              <a:t>“You can't stop the waves, but you can learn to SURF."</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AEDC2"/>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217E81"/>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217E81"/>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217E81"/>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217E81"/>
            </a:solidFill>
            <a:prstDash val="solid"/>
            <a:headEnd type="none" len="sm" w="sm"/>
            <a:tailEnd type="none" len="sm" w="sm"/>
          </a:ln>
        </p:spPr>
      </p:sp>
      <p:pic>
        <p:nvPicPr>
          <p:cNvPr name="Picture 6" id="6"/>
          <p:cNvPicPr>
            <a:picLocks noChangeAspect="true"/>
          </p:cNvPicPr>
          <p:nvPr/>
        </p:nvPicPr>
        <p:blipFill>
          <a:blip r:embed="rId3"/>
          <a:srcRect l="0" t="0" r="0" b="0"/>
          <a:stretch>
            <a:fillRect/>
          </a:stretch>
        </p:blipFill>
        <p:spPr>
          <a:xfrm flipH="false" flipV="false" rot="0">
            <a:off x="841193" y="2441444"/>
            <a:ext cx="4747165" cy="6634237"/>
          </a:xfrm>
          <a:prstGeom prst="rect">
            <a:avLst/>
          </a:prstGeom>
        </p:spPr>
      </p:pic>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AEDC2"/>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217E81"/>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217E81"/>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217E81"/>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217E81"/>
            </a:solidFill>
            <a:prstDash val="solid"/>
            <a:headEnd type="none" len="sm" w="sm"/>
            <a:tailEnd type="none" len="sm" w="sm"/>
          </a:ln>
        </p:spPr>
      </p:sp>
      <p:pic>
        <p:nvPicPr>
          <p:cNvPr name="Picture 6" id="6"/>
          <p:cNvPicPr>
            <a:picLocks noChangeAspect="true"/>
          </p:cNvPicPr>
          <p:nvPr/>
        </p:nvPicPr>
        <p:blipFill>
          <a:blip r:embed="rId2"/>
          <a:srcRect l="0" t="0" r="0" b="0"/>
          <a:stretch>
            <a:fillRect/>
          </a:stretch>
        </p:blipFill>
        <p:spPr>
          <a:xfrm flipH="false" flipV="false" rot="0">
            <a:off x="841193" y="2441444"/>
            <a:ext cx="4747165" cy="6634237"/>
          </a:xfrm>
          <a:prstGeom prst="rect">
            <a:avLst/>
          </a:prstGeom>
        </p:spPr>
      </p:pic>
      <p:sp>
        <p:nvSpPr>
          <p:cNvPr name="TextBox 7" id="7"/>
          <p:cNvSpPr txBox="true"/>
          <p:nvPr/>
        </p:nvSpPr>
        <p:spPr>
          <a:xfrm rot="0">
            <a:off x="1725559" y="1612746"/>
            <a:ext cx="14836881" cy="1119509"/>
          </a:xfrm>
          <a:prstGeom prst="rect">
            <a:avLst/>
          </a:prstGeom>
        </p:spPr>
        <p:txBody>
          <a:bodyPr anchor="t" rtlCol="false" tIns="0" lIns="0" bIns="0" rIns="0">
            <a:spAutoFit/>
          </a:bodyPr>
          <a:lstStyle/>
          <a:p>
            <a:pPr algn="ctr">
              <a:lnSpc>
                <a:spcPts val="8690"/>
              </a:lnSpc>
            </a:pPr>
            <a:r>
              <a:rPr lang="en-US" sz="7900" spc="-158">
                <a:solidFill>
                  <a:srgbClr val="217E81"/>
                </a:solidFill>
                <a:latin typeface="Raleway"/>
              </a:rPr>
              <a:t>Does stress </a:t>
            </a:r>
            <a:r>
              <a:rPr lang="en-US" sz="7900" spc="-158">
                <a:solidFill>
                  <a:srgbClr val="217E81"/>
                </a:solidFill>
                <a:latin typeface="Raleway Bold"/>
              </a:rPr>
              <a:t>dictate</a:t>
            </a:r>
            <a:r>
              <a:rPr lang="en-US" sz="7900" spc="-158">
                <a:solidFill>
                  <a:srgbClr val="217E81"/>
                </a:solidFill>
                <a:latin typeface="Raleway"/>
              </a:rPr>
              <a:t> your life?</a:t>
            </a:r>
          </a:p>
        </p:txBody>
      </p:sp>
      <p:sp>
        <p:nvSpPr>
          <p:cNvPr name="TextBox 8" id="8"/>
          <p:cNvSpPr txBox="true"/>
          <p:nvPr/>
        </p:nvSpPr>
        <p:spPr>
          <a:xfrm rot="0">
            <a:off x="6127284" y="3112378"/>
            <a:ext cx="10911180" cy="511182"/>
          </a:xfrm>
          <a:prstGeom prst="rect">
            <a:avLst/>
          </a:prstGeom>
        </p:spPr>
        <p:txBody>
          <a:bodyPr anchor="t" rtlCol="false" tIns="0" lIns="0" bIns="0" rIns="0">
            <a:spAutoFit/>
          </a:bodyPr>
          <a:lstStyle/>
          <a:p>
            <a:pPr marL="755769" indent="-377884" lvl="1">
              <a:lnSpc>
                <a:spcPts val="3850"/>
              </a:lnSpc>
              <a:buFont typeface="Arial"/>
              <a:buChar char="•"/>
            </a:pPr>
            <a:r>
              <a:rPr lang="en-US" sz="3500" spc="-70">
                <a:solidFill>
                  <a:srgbClr val="217E81"/>
                </a:solidFill>
                <a:latin typeface="Raleway"/>
              </a:rPr>
              <a:t>feel frustrated/ irritated by everyone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AEDC2"/>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217E81"/>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217E81"/>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217E81"/>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217E81"/>
            </a:solidFill>
            <a:prstDash val="solid"/>
            <a:headEnd type="none" len="sm" w="sm"/>
            <a:tailEnd type="none" len="sm" w="sm"/>
          </a:ln>
        </p:spPr>
      </p:sp>
      <p:pic>
        <p:nvPicPr>
          <p:cNvPr name="Picture 6" id="6"/>
          <p:cNvPicPr>
            <a:picLocks noChangeAspect="true"/>
          </p:cNvPicPr>
          <p:nvPr/>
        </p:nvPicPr>
        <p:blipFill>
          <a:blip r:embed="rId2"/>
          <a:srcRect l="0" t="0" r="0" b="0"/>
          <a:stretch>
            <a:fillRect/>
          </a:stretch>
        </p:blipFill>
        <p:spPr>
          <a:xfrm flipH="false" flipV="false" rot="0">
            <a:off x="841193" y="2441444"/>
            <a:ext cx="4747165" cy="6634237"/>
          </a:xfrm>
          <a:prstGeom prst="rect">
            <a:avLst/>
          </a:prstGeom>
        </p:spPr>
      </p:pic>
      <p:sp>
        <p:nvSpPr>
          <p:cNvPr name="TextBox 7" id="7"/>
          <p:cNvSpPr txBox="true"/>
          <p:nvPr/>
        </p:nvSpPr>
        <p:spPr>
          <a:xfrm rot="0">
            <a:off x="1725559" y="1612746"/>
            <a:ext cx="14836881" cy="1119509"/>
          </a:xfrm>
          <a:prstGeom prst="rect">
            <a:avLst/>
          </a:prstGeom>
        </p:spPr>
        <p:txBody>
          <a:bodyPr anchor="t" rtlCol="false" tIns="0" lIns="0" bIns="0" rIns="0">
            <a:spAutoFit/>
          </a:bodyPr>
          <a:lstStyle/>
          <a:p>
            <a:pPr algn="ctr">
              <a:lnSpc>
                <a:spcPts val="8690"/>
              </a:lnSpc>
            </a:pPr>
            <a:r>
              <a:rPr lang="en-US" sz="7900" spc="-158">
                <a:solidFill>
                  <a:srgbClr val="217E81"/>
                </a:solidFill>
                <a:latin typeface="Raleway"/>
              </a:rPr>
              <a:t>Does stress </a:t>
            </a:r>
            <a:r>
              <a:rPr lang="en-US" sz="7900" spc="-158">
                <a:solidFill>
                  <a:srgbClr val="217E81"/>
                </a:solidFill>
                <a:latin typeface="Raleway Bold"/>
              </a:rPr>
              <a:t>dictate</a:t>
            </a:r>
            <a:r>
              <a:rPr lang="en-US" sz="7900" spc="-158">
                <a:solidFill>
                  <a:srgbClr val="217E81"/>
                </a:solidFill>
                <a:latin typeface="Raleway"/>
              </a:rPr>
              <a:t> your life?</a:t>
            </a:r>
          </a:p>
        </p:txBody>
      </p:sp>
      <p:sp>
        <p:nvSpPr>
          <p:cNvPr name="TextBox 8" id="8"/>
          <p:cNvSpPr txBox="true"/>
          <p:nvPr/>
        </p:nvSpPr>
        <p:spPr>
          <a:xfrm rot="0">
            <a:off x="6127284" y="3112378"/>
            <a:ext cx="10911180" cy="996957"/>
          </a:xfrm>
          <a:prstGeom prst="rect">
            <a:avLst/>
          </a:prstGeom>
        </p:spPr>
        <p:txBody>
          <a:bodyPr anchor="t" rtlCol="false" tIns="0" lIns="0" bIns="0" rIns="0">
            <a:spAutoFit/>
          </a:bodyPr>
          <a:lstStyle/>
          <a:p>
            <a:pPr marL="755769" indent="-377884" lvl="1">
              <a:lnSpc>
                <a:spcPts val="3850"/>
              </a:lnSpc>
              <a:buFont typeface="Arial"/>
              <a:buChar char="•"/>
            </a:pPr>
            <a:r>
              <a:rPr lang="en-US" sz="3500" spc="-70">
                <a:solidFill>
                  <a:srgbClr val="217E81"/>
                </a:solidFill>
                <a:latin typeface="Raleway"/>
              </a:rPr>
              <a:t>feel frustrated/ irritated by everyone</a:t>
            </a:r>
          </a:p>
          <a:p>
            <a:pPr marL="755769" indent="-377884" lvl="1">
              <a:lnSpc>
                <a:spcPts val="3850"/>
              </a:lnSpc>
              <a:buFont typeface="Arial"/>
              <a:buChar char="•"/>
            </a:pPr>
            <a:r>
              <a:rPr lang="en-US" sz="3500" spc="-70">
                <a:solidFill>
                  <a:srgbClr val="217E81"/>
                </a:solidFill>
                <a:latin typeface="Raleway"/>
              </a:rPr>
              <a:t>small inconveniences feel </a:t>
            </a:r>
            <a:r>
              <a:rPr lang="en-US" sz="3500" spc="-70">
                <a:solidFill>
                  <a:srgbClr val="217E81"/>
                </a:solidFill>
                <a:latin typeface="Raleway Bold"/>
              </a:rPr>
              <a:t>overwhelming</a:t>
            </a:r>
            <a:r>
              <a:rPr lang="en-US" sz="3500" spc="-70">
                <a:solidFill>
                  <a:srgbClr val="217E81"/>
                </a:solidFill>
                <a:latin typeface="Raleway"/>
              </a:rPr>
              <a:t>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AEDC2"/>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217E81"/>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217E81"/>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217E81"/>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217E81"/>
            </a:solidFill>
            <a:prstDash val="solid"/>
            <a:headEnd type="none" len="sm" w="sm"/>
            <a:tailEnd type="none" len="sm" w="sm"/>
          </a:ln>
        </p:spPr>
      </p:sp>
      <p:pic>
        <p:nvPicPr>
          <p:cNvPr name="Picture 6" id="6"/>
          <p:cNvPicPr>
            <a:picLocks noChangeAspect="true"/>
          </p:cNvPicPr>
          <p:nvPr/>
        </p:nvPicPr>
        <p:blipFill>
          <a:blip r:embed="rId2"/>
          <a:srcRect l="0" t="0" r="0" b="0"/>
          <a:stretch>
            <a:fillRect/>
          </a:stretch>
        </p:blipFill>
        <p:spPr>
          <a:xfrm flipH="false" flipV="false" rot="0">
            <a:off x="841193" y="2441444"/>
            <a:ext cx="4747165" cy="6634237"/>
          </a:xfrm>
          <a:prstGeom prst="rect">
            <a:avLst/>
          </a:prstGeom>
        </p:spPr>
      </p:pic>
      <p:sp>
        <p:nvSpPr>
          <p:cNvPr name="TextBox 7" id="7"/>
          <p:cNvSpPr txBox="true"/>
          <p:nvPr/>
        </p:nvSpPr>
        <p:spPr>
          <a:xfrm rot="0">
            <a:off x="1725559" y="1612746"/>
            <a:ext cx="14836881" cy="1119509"/>
          </a:xfrm>
          <a:prstGeom prst="rect">
            <a:avLst/>
          </a:prstGeom>
        </p:spPr>
        <p:txBody>
          <a:bodyPr anchor="t" rtlCol="false" tIns="0" lIns="0" bIns="0" rIns="0">
            <a:spAutoFit/>
          </a:bodyPr>
          <a:lstStyle/>
          <a:p>
            <a:pPr algn="ctr">
              <a:lnSpc>
                <a:spcPts val="8690"/>
              </a:lnSpc>
            </a:pPr>
            <a:r>
              <a:rPr lang="en-US" sz="7900" spc="-158">
                <a:solidFill>
                  <a:srgbClr val="217E81"/>
                </a:solidFill>
                <a:latin typeface="Raleway"/>
              </a:rPr>
              <a:t>Does stress </a:t>
            </a:r>
            <a:r>
              <a:rPr lang="en-US" sz="7900" spc="-158">
                <a:solidFill>
                  <a:srgbClr val="217E81"/>
                </a:solidFill>
                <a:latin typeface="Raleway Bold"/>
              </a:rPr>
              <a:t>dictate</a:t>
            </a:r>
            <a:r>
              <a:rPr lang="en-US" sz="7900" spc="-158">
                <a:solidFill>
                  <a:srgbClr val="217E81"/>
                </a:solidFill>
                <a:latin typeface="Raleway"/>
              </a:rPr>
              <a:t> your life?</a:t>
            </a:r>
          </a:p>
        </p:txBody>
      </p:sp>
      <p:sp>
        <p:nvSpPr>
          <p:cNvPr name="TextBox 8" id="8"/>
          <p:cNvSpPr txBox="true"/>
          <p:nvPr/>
        </p:nvSpPr>
        <p:spPr>
          <a:xfrm rot="0">
            <a:off x="6127284" y="3112378"/>
            <a:ext cx="10911180" cy="1968507"/>
          </a:xfrm>
          <a:prstGeom prst="rect">
            <a:avLst/>
          </a:prstGeom>
        </p:spPr>
        <p:txBody>
          <a:bodyPr anchor="t" rtlCol="false" tIns="0" lIns="0" bIns="0" rIns="0">
            <a:spAutoFit/>
          </a:bodyPr>
          <a:lstStyle/>
          <a:p>
            <a:pPr marL="755769" indent="-377884" lvl="1">
              <a:lnSpc>
                <a:spcPts val="3850"/>
              </a:lnSpc>
              <a:buFont typeface="Arial"/>
              <a:buChar char="•"/>
            </a:pPr>
            <a:r>
              <a:rPr lang="en-US" sz="3500" spc="-70">
                <a:solidFill>
                  <a:srgbClr val="217E81"/>
                </a:solidFill>
                <a:latin typeface="Raleway"/>
              </a:rPr>
              <a:t>feel frustrated/ irritated by everyone</a:t>
            </a:r>
          </a:p>
          <a:p>
            <a:pPr marL="755769" indent="-377884" lvl="1">
              <a:lnSpc>
                <a:spcPts val="3850"/>
              </a:lnSpc>
              <a:buFont typeface="Arial"/>
              <a:buChar char="•"/>
            </a:pPr>
            <a:r>
              <a:rPr lang="en-US" sz="3500" spc="-70">
                <a:solidFill>
                  <a:srgbClr val="217E81"/>
                </a:solidFill>
                <a:latin typeface="Raleway"/>
              </a:rPr>
              <a:t>small inconveniences feel </a:t>
            </a:r>
            <a:r>
              <a:rPr lang="en-US" sz="3500" spc="-70">
                <a:solidFill>
                  <a:srgbClr val="217E81"/>
                </a:solidFill>
                <a:latin typeface="Raleway Bold"/>
              </a:rPr>
              <a:t>overwhelming</a:t>
            </a:r>
            <a:r>
              <a:rPr lang="en-US" sz="3500" spc="-70">
                <a:solidFill>
                  <a:srgbClr val="217E81"/>
                </a:solidFill>
                <a:latin typeface="Raleway"/>
              </a:rPr>
              <a:t> </a:t>
            </a:r>
          </a:p>
          <a:p>
            <a:pPr marL="755769" indent="-377884" lvl="1">
              <a:lnSpc>
                <a:spcPts val="3850"/>
              </a:lnSpc>
              <a:buFont typeface="Arial"/>
              <a:buChar char="•"/>
            </a:pPr>
            <a:r>
              <a:rPr lang="en-US" sz="3500" spc="-70">
                <a:solidFill>
                  <a:srgbClr val="217E81"/>
                </a:solidFill>
                <a:latin typeface="Raleway"/>
              </a:rPr>
              <a:t>reaching for unhelpful coping mechanisms (food/drink/shopping)</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AEDC2"/>
        </a:solidFill>
      </p:bgPr>
    </p:bg>
    <p:spTree>
      <p:nvGrpSpPr>
        <p:cNvPr id="1" name=""/>
        <p:cNvGrpSpPr/>
        <p:nvPr/>
      </p:nvGrpSpPr>
      <p:grpSpPr>
        <a:xfrm>
          <a:off x="0" y="0"/>
          <a:ext cx="0" cy="0"/>
          <a:chOff x="0" y="0"/>
          <a:chExt cx="0" cy="0"/>
        </a:xfrm>
      </p:grpSpPr>
      <p:sp>
        <p:nvSpPr>
          <p:cNvPr name="AutoShape 2" id="2"/>
          <p:cNvSpPr/>
          <p:nvPr/>
        </p:nvSpPr>
        <p:spPr>
          <a:xfrm rot="0">
            <a:off x="-138566" y="633826"/>
            <a:ext cx="18997391" cy="0"/>
          </a:xfrm>
          <a:prstGeom prst="line">
            <a:avLst/>
          </a:prstGeom>
          <a:ln cap="rnd" w="66675">
            <a:solidFill>
              <a:srgbClr val="217E81"/>
            </a:solidFill>
            <a:prstDash val="solid"/>
            <a:headEnd type="none" len="sm" w="sm"/>
            <a:tailEnd type="none" len="sm" w="sm"/>
          </a:ln>
        </p:spPr>
      </p:sp>
      <p:sp>
        <p:nvSpPr>
          <p:cNvPr name="AutoShape 3" id="3"/>
          <p:cNvSpPr/>
          <p:nvPr/>
        </p:nvSpPr>
        <p:spPr>
          <a:xfrm rot="0">
            <a:off x="-138566" y="9586499"/>
            <a:ext cx="18863595" cy="0"/>
          </a:xfrm>
          <a:prstGeom prst="line">
            <a:avLst/>
          </a:prstGeom>
          <a:ln cap="rnd" w="66675">
            <a:solidFill>
              <a:srgbClr val="217E81"/>
            </a:solidFill>
            <a:prstDash val="solid"/>
            <a:headEnd type="none" len="sm" w="sm"/>
            <a:tailEnd type="none" len="sm" w="sm"/>
          </a:ln>
        </p:spPr>
      </p:sp>
      <p:sp>
        <p:nvSpPr>
          <p:cNvPr name="AutoShape 4" id="4"/>
          <p:cNvSpPr/>
          <p:nvPr/>
        </p:nvSpPr>
        <p:spPr>
          <a:xfrm rot="0">
            <a:off x="-138566" y="831794"/>
            <a:ext cx="18646857" cy="0"/>
          </a:xfrm>
          <a:prstGeom prst="line">
            <a:avLst/>
          </a:prstGeom>
          <a:ln cap="rnd" w="28575">
            <a:solidFill>
              <a:srgbClr val="217E81"/>
            </a:solidFill>
            <a:prstDash val="solid"/>
            <a:headEnd type="none" len="sm" w="sm"/>
            <a:tailEnd type="none" len="sm" w="sm"/>
          </a:ln>
        </p:spPr>
      </p:sp>
      <p:sp>
        <p:nvSpPr>
          <p:cNvPr name="AutoShape 5" id="5"/>
          <p:cNvSpPr/>
          <p:nvPr/>
        </p:nvSpPr>
        <p:spPr>
          <a:xfrm rot="0">
            <a:off x="-138566" y="9426631"/>
            <a:ext cx="18863595" cy="0"/>
          </a:xfrm>
          <a:prstGeom prst="line">
            <a:avLst/>
          </a:prstGeom>
          <a:ln cap="rnd" w="28575">
            <a:solidFill>
              <a:srgbClr val="217E81"/>
            </a:solidFill>
            <a:prstDash val="solid"/>
            <a:headEnd type="none" len="sm" w="sm"/>
            <a:tailEnd type="none" len="sm" w="sm"/>
          </a:ln>
        </p:spPr>
      </p:sp>
      <p:pic>
        <p:nvPicPr>
          <p:cNvPr name="Picture 6" id="6"/>
          <p:cNvPicPr>
            <a:picLocks noChangeAspect="true"/>
          </p:cNvPicPr>
          <p:nvPr/>
        </p:nvPicPr>
        <p:blipFill>
          <a:blip r:embed="rId2"/>
          <a:srcRect l="0" t="0" r="0" b="0"/>
          <a:stretch>
            <a:fillRect/>
          </a:stretch>
        </p:blipFill>
        <p:spPr>
          <a:xfrm flipH="false" flipV="false" rot="0">
            <a:off x="841193" y="2441444"/>
            <a:ext cx="4747165" cy="6634237"/>
          </a:xfrm>
          <a:prstGeom prst="rect">
            <a:avLst/>
          </a:prstGeom>
        </p:spPr>
      </p:pic>
      <p:sp>
        <p:nvSpPr>
          <p:cNvPr name="TextBox 7" id="7"/>
          <p:cNvSpPr txBox="true"/>
          <p:nvPr/>
        </p:nvSpPr>
        <p:spPr>
          <a:xfrm rot="0">
            <a:off x="1725559" y="1612746"/>
            <a:ext cx="14836881" cy="1119509"/>
          </a:xfrm>
          <a:prstGeom prst="rect">
            <a:avLst/>
          </a:prstGeom>
        </p:spPr>
        <p:txBody>
          <a:bodyPr anchor="t" rtlCol="false" tIns="0" lIns="0" bIns="0" rIns="0">
            <a:spAutoFit/>
          </a:bodyPr>
          <a:lstStyle/>
          <a:p>
            <a:pPr algn="ctr">
              <a:lnSpc>
                <a:spcPts val="8690"/>
              </a:lnSpc>
            </a:pPr>
            <a:r>
              <a:rPr lang="en-US" sz="7900" spc="-158">
                <a:solidFill>
                  <a:srgbClr val="217E81"/>
                </a:solidFill>
                <a:latin typeface="Raleway"/>
              </a:rPr>
              <a:t>Does stress </a:t>
            </a:r>
            <a:r>
              <a:rPr lang="en-US" sz="7900" spc="-158">
                <a:solidFill>
                  <a:srgbClr val="217E81"/>
                </a:solidFill>
                <a:latin typeface="Raleway Bold"/>
              </a:rPr>
              <a:t>dictate</a:t>
            </a:r>
            <a:r>
              <a:rPr lang="en-US" sz="7900" spc="-158">
                <a:solidFill>
                  <a:srgbClr val="217E81"/>
                </a:solidFill>
                <a:latin typeface="Raleway"/>
              </a:rPr>
              <a:t> your life?</a:t>
            </a:r>
          </a:p>
        </p:txBody>
      </p:sp>
      <p:sp>
        <p:nvSpPr>
          <p:cNvPr name="TextBox 8" id="8"/>
          <p:cNvSpPr txBox="true"/>
          <p:nvPr/>
        </p:nvSpPr>
        <p:spPr>
          <a:xfrm rot="0">
            <a:off x="6127284" y="3112378"/>
            <a:ext cx="10911180" cy="1968507"/>
          </a:xfrm>
          <a:prstGeom prst="rect">
            <a:avLst/>
          </a:prstGeom>
        </p:spPr>
        <p:txBody>
          <a:bodyPr anchor="t" rtlCol="false" tIns="0" lIns="0" bIns="0" rIns="0">
            <a:spAutoFit/>
          </a:bodyPr>
          <a:lstStyle/>
          <a:p>
            <a:pPr marL="755769" indent="-377884" lvl="1">
              <a:lnSpc>
                <a:spcPts val="3850"/>
              </a:lnSpc>
              <a:buFont typeface="Arial"/>
              <a:buChar char="•"/>
            </a:pPr>
            <a:r>
              <a:rPr lang="en-US" sz="3500" spc="-70">
                <a:solidFill>
                  <a:srgbClr val="217E81"/>
                </a:solidFill>
                <a:latin typeface="Raleway"/>
              </a:rPr>
              <a:t>feel frustrated/ irritated by everyone</a:t>
            </a:r>
          </a:p>
          <a:p>
            <a:pPr marL="755769" indent="-377884" lvl="1">
              <a:lnSpc>
                <a:spcPts val="3850"/>
              </a:lnSpc>
              <a:buFont typeface="Arial"/>
              <a:buChar char="•"/>
            </a:pPr>
            <a:r>
              <a:rPr lang="en-US" sz="3500" spc="-70">
                <a:solidFill>
                  <a:srgbClr val="217E81"/>
                </a:solidFill>
                <a:latin typeface="Raleway"/>
              </a:rPr>
              <a:t>small inconveniences feel </a:t>
            </a:r>
            <a:r>
              <a:rPr lang="en-US" sz="3500" spc="-70">
                <a:solidFill>
                  <a:srgbClr val="217E81"/>
                </a:solidFill>
                <a:latin typeface="Raleway Bold"/>
              </a:rPr>
              <a:t>overwhelming</a:t>
            </a:r>
            <a:r>
              <a:rPr lang="en-US" sz="3500" spc="-70">
                <a:solidFill>
                  <a:srgbClr val="217E81"/>
                </a:solidFill>
                <a:latin typeface="Raleway"/>
              </a:rPr>
              <a:t> </a:t>
            </a:r>
          </a:p>
          <a:p>
            <a:pPr marL="755769" indent="-377884" lvl="1">
              <a:lnSpc>
                <a:spcPts val="3850"/>
              </a:lnSpc>
              <a:buFont typeface="Arial"/>
              <a:buChar char="•"/>
            </a:pPr>
            <a:r>
              <a:rPr lang="en-US" sz="3500" spc="-70">
                <a:solidFill>
                  <a:srgbClr val="217E81"/>
                </a:solidFill>
                <a:latin typeface="Raleway"/>
              </a:rPr>
              <a:t>reaching for unhelpful coping mechanisms </a:t>
            </a:r>
          </a:p>
          <a:p>
            <a:pPr marL="755769" indent="-377884" lvl="1">
              <a:lnSpc>
                <a:spcPts val="3850"/>
              </a:lnSpc>
              <a:buFont typeface="Arial"/>
              <a:buChar char="•"/>
            </a:pPr>
            <a:r>
              <a:rPr lang="en-US" sz="3500" spc="-70">
                <a:solidFill>
                  <a:srgbClr val="217E81"/>
                </a:solidFill>
                <a:latin typeface="Raleway"/>
              </a:rPr>
              <a:t>body aching from tension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DAF_UGcnPow</dc:identifier>
  <dcterms:modified xsi:type="dcterms:W3CDTF">2011-08-01T06:04:30Z</dcterms:modified>
  <cp:revision>1</cp:revision>
  <dc:title>LTCAM Keynote stress better avoid burnout -  1 hour </dc:title>
</cp:coreProperties>
</file>