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9"/>
  </p:notes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</p:sldIdLst>
  <p:sldSz cx="18288000" cy="10287000"/>
  <p:notesSz cx="6858000" cy="9144000"/>
  <p:embeddedFontLst>
    <p:embeddedFont>
      <p:font typeface="Open Sans" charset="1" panose="020B0606030504020204"/>
      <p:regular r:id="rId6"/>
    </p:embeddedFont>
    <p:embeddedFont>
      <p:font typeface="Open Sans Bold" charset="1" panose="020B0806030504020204"/>
      <p:regular r:id="rId7"/>
    </p:embeddedFont>
    <p:embeddedFont>
      <p:font typeface="Open Sans Italics" charset="1" panose="020B0606030504020204"/>
      <p:regular r:id="rId8"/>
    </p:embeddedFont>
    <p:embeddedFont>
      <p:font typeface="Open Sans Bold Italics" charset="1" panose="020B0806030504020204"/>
      <p:regular r:id="rId9"/>
    </p:embeddedFont>
    <p:embeddedFont>
      <p:font typeface="Open Sans Light" charset="1" panose="020B0306030504020204"/>
      <p:regular r:id="rId10"/>
    </p:embeddedFont>
    <p:embeddedFont>
      <p:font typeface="Open Sans Light Bold" charset="1" panose="020B0806030504020204"/>
      <p:regular r:id="rId11"/>
    </p:embeddedFont>
    <p:embeddedFont>
      <p:font typeface="Open Sans Light Italics" charset="1" panose="020B0306030504020204"/>
      <p:regular r:id="rId12"/>
    </p:embeddedFont>
    <p:embeddedFont>
      <p:font typeface="Open Sans Light Bold Italics" charset="1" panose="020B0806030504020204"/>
      <p:regular r:id="rId13"/>
    </p:embeddedFont>
    <p:embeddedFont>
      <p:font typeface="Arimo" charset="1" panose="020B0604020202020204"/>
      <p:regular r:id="rId14"/>
    </p:embeddedFont>
    <p:embeddedFont>
      <p:font typeface="Arimo Bold" charset="1" panose="020B0704020202020204"/>
      <p:regular r:id="rId15"/>
    </p:embeddedFont>
    <p:embeddedFont>
      <p:font typeface="Arimo Italics" charset="1" panose="020B0604020202090204"/>
      <p:regular r:id="rId16"/>
    </p:embeddedFont>
    <p:embeddedFont>
      <p:font typeface="Arimo Bold Italics" charset="1" panose="020B0704020202090204"/>
      <p:regular r:id="rId17"/>
    </p:embeddedFont>
    <p:embeddedFont>
      <p:font typeface="Gallery Modern" charset="1" panose="00000000000000000000"/>
      <p:regular r:id="rId18"/>
    </p:embeddedFont>
    <p:embeddedFont>
      <p:font typeface="Just Sunday " charset="1" panose="00000000000000000000"/>
      <p:regular r:id="rId19"/>
    </p:embeddedFont>
    <p:embeddedFont>
      <p:font typeface="Raleway" charset="1" panose="020B0503030101060003"/>
      <p:regular r:id="rId20"/>
    </p:embeddedFont>
    <p:embeddedFont>
      <p:font typeface="Raleway Bold" charset="1" panose="020B0803030101060003"/>
      <p:regular r:id="rId21"/>
    </p:embeddedFont>
    <p:embeddedFont>
      <p:font typeface="Raleway Thin" charset="1" panose="020B0203030101060003"/>
      <p:regular r:id="rId22"/>
    </p:embeddedFont>
    <p:embeddedFont>
      <p:font typeface="Raleway Heavy" charset="1" panose="020B0003030101060003"/>
      <p:regular r:id="rId23"/>
    </p:embeddedFont>
    <p:embeddedFont>
      <p:font typeface="Crimson Pro" charset="1" panose="00000000000000000000"/>
      <p:regular r:id="rId24"/>
    </p:embeddedFont>
    <p:embeddedFont>
      <p:font typeface="Crimson Pro Bold" charset="1" panose="00000000000000000000"/>
      <p:regular r:id="rId25"/>
    </p:embeddedFont>
    <p:embeddedFont>
      <p:font typeface="Crimson Pro Italics" charset="1" panose="00000000000000000000"/>
      <p:regular r:id="rId26"/>
    </p:embeddedFont>
    <p:embeddedFont>
      <p:font typeface="Crimson Pro Bold Italics" charset="1" panose="00000000000000000000"/>
      <p:regular r:id="rId27"/>
    </p:embeddedFont>
    <p:embeddedFont>
      <p:font typeface="Crimson Pro Heavy" charset="1" panose="00000000000000000000"/>
      <p:regular r:id="rId28"/>
    </p:embeddedFont>
    <p:embeddedFont>
      <p:font typeface="Crimson Pro Heavy Italics" charset="1" panose="000000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slides/slide1.xml" Type="http://schemas.openxmlformats.org/officeDocument/2006/relationships/slide"/><Relationship Id="rId31" Target="slides/slide2.xml" Type="http://schemas.openxmlformats.org/officeDocument/2006/relationships/slide"/><Relationship Id="rId32" Target="slides/slide3.xml" Type="http://schemas.openxmlformats.org/officeDocument/2006/relationships/slide"/><Relationship Id="rId33" Target="slides/slide4.xml" Type="http://schemas.openxmlformats.org/officeDocument/2006/relationships/slide"/><Relationship Id="rId34" Target="slides/slide5.xml" Type="http://schemas.openxmlformats.org/officeDocument/2006/relationships/slide"/><Relationship Id="rId35" Target="slides/slide6.xml" Type="http://schemas.openxmlformats.org/officeDocument/2006/relationships/slide"/><Relationship Id="rId36" Target="slides/slide7.xml" Type="http://schemas.openxmlformats.org/officeDocument/2006/relationships/slide"/><Relationship Id="rId37" Target="slides/slide8.xml" Type="http://schemas.openxmlformats.org/officeDocument/2006/relationships/slide"/><Relationship Id="rId38" Target="slides/slide9.xml" Type="http://schemas.openxmlformats.org/officeDocument/2006/relationships/slide"/><Relationship Id="rId39" Target="slides/slide10.xml" Type="http://schemas.openxmlformats.org/officeDocument/2006/relationships/slide"/><Relationship Id="rId4" Target="theme/theme1.xml" Type="http://schemas.openxmlformats.org/officeDocument/2006/relationships/theme"/><Relationship Id="rId40" Target="slides/slide11.xml" Type="http://schemas.openxmlformats.org/officeDocument/2006/relationships/slide"/><Relationship Id="rId41" Target="slides/slide12.xml" Type="http://schemas.openxmlformats.org/officeDocument/2006/relationships/slide"/><Relationship Id="rId42" Target="slides/slide13.xml" Type="http://schemas.openxmlformats.org/officeDocument/2006/relationships/slide"/><Relationship Id="rId43" Target="slides/slide14.xml" Type="http://schemas.openxmlformats.org/officeDocument/2006/relationships/slide"/><Relationship Id="rId44" Target="slides/slide15.xml" Type="http://schemas.openxmlformats.org/officeDocument/2006/relationships/slide"/><Relationship Id="rId45" Target="slides/slide16.xml" Type="http://schemas.openxmlformats.org/officeDocument/2006/relationships/slide"/><Relationship Id="rId46" Target="slides/slide17.xml" Type="http://schemas.openxmlformats.org/officeDocument/2006/relationships/slide"/><Relationship Id="rId47" Target="slides/slide18.xml" Type="http://schemas.openxmlformats.org/officeDocument/2006/relationships/slide"/><Relationship Id="rId48" Target="slides/slide19.xml" Type="http://schemas.openxmlformats.org/officeDocument/2006/relationships/slide"/><Relationship Id="rId49" Target="slides/slide20.xml" Type="http://schemas.openxmlformats.org/officeDocument/2006/relationships/slide"/><Relationship Id="rId5" Target="tableStyles.xml" Type="http://schemas.openxmlformats.org/officeDocument/2006/relationships/tableStyles"/><Relationship Id="rId50" Target="slides/slide21.xml" Type="http://schemas.openxmlformats.org/officeDocument/2006/relationships/slide"/><Relationship Id="rId51" Target="slides/slide22.xml" Type="http://schemas.openxmlformats.org/officeDocument/2006/relationships/slide"/><Relationship Id="rId52" Target="slides/slide23.xml" Type="http://schemas.openxmlformats.org/officeDocument/2006/relationships/slide"/><Relationship Id="rId53" Target="slides/slide24.xml" Type="http://schemas.openxmlformats.org/officeDocument/2006/relationships/slide"/><Relationship Id="rId54" Target="slides/slide25.xml" Type="http://schemas.openxmlformats.org/officeDocument/2006/relationships/slide"/><Relationship Id="rId55" Target="slides/slide26.xml" Type="http://schemas.openxmlformats.org/officeDocument/2006/relationships/slide"/><Relationship Id="rId56" Target="slides/slide27.xml" Type="http://schemas.openxmlformats.org/officeDocument/2006/relationships/slide"/><Relationship Id="rId57" Target="slides/slide28.xml" Type="http://schemas.openxmlformats.org/officeDocument/2006/relationships/slide"/><Relationship Id="rId58" Target="slides/slide29.xml" Type="http://schemas.openxmlformats.org/officeDocument/2006/relationships/slide"/><Relationship Id="rId59" Target="notesMasters/notesMaster1.xml" Type="http://schemas.openxmlformats.org/officeDocument/2006/relationships/notesMaster"/><Relationship Id="rId6" Target="fonts/font6.fntdata" Type="http://schemas.openxmlformats.org/officeDocument/2006/relationships/font"/><Relationship Id="rId60" Target="theme/theme2.xml" Type="http://schemas.openxmlformats.org/officeDocument/2006/relationships/theme"/><Relationship Id="rId61" Target="notesSlides/notesSlide1.xml" Type="http://schemas.openxmlformats.org/officeDocument/2006/relationships/notesSlide"/><Relationship Id="rId62" Target="notesSlides/notesSlide2.xml" Type="http://schemas.openxmlformats.org/officeDocument/2006/relationships/notesSlide"/><Relationship Id="rId63" Target="notesSlides/notesSlide3.xml" Type="http://schemas.openxmlformats.org/officeDocument/2006/relationships/notesSlide"/><Relationship Id="rId64" Target="notesSlides/notesSlide4.xml" Type="http://schemas.openxmlformats.org/officeDocument/2006/relationships/notesSlide"/><Relationship Id="rId65" Target="notesSlides/notesSlide5.xml" Type="http://schemas.openxmlformats.org/officeDocument/2006/relationships/notesSlide"/><Relationship Id="rId66" Target="notesSlides/notesSlide6.xml" Type="http://schemas.openxmlformats.org/officeDocument/2006/relationships/notesSlide"/><Relationship Id="rId67" Target="notesSlides/notesSlide7.xml" Type="http://schemas.openxmlformats.org/officeDocument/2006/relationships/notesSlide"/><Relationship Id="rId68" Target="notesSlides/notesSlide8.xml" Type="http://schemas.openxmlformats.org/officeDocument/2006/relationships/notesSlide"/><Relationship Id="rId69" Target="notesSlides/notesSlide9.xml" Type="http://schemas.openxmlformats.org/officeDocument/2006/relationships/notesSlide"/><Relationship Id="rId7" Target="fonts/font7.fntdata" Type="http://schemas.openxmlformats.org/officeDocument/2006/relationships/font"/><Relationship Id="rId70" Target="notesSlides/notesSlide10.xml" Type="http://schemas.openxmlformats.org/officeDocument/2006/relationships/notesSlide"/><Relationship Id="rId71" Target="notesSlides/notesSlide11.xml" Type="http://schemas.openxmlformats.org/officeDocument/2006/relationships/notesSlide"/><Relationship Id="rId72" Target="notesSlides/notesSlide12.xml" Type="http://schemas.openxmlformats.org/officeDocument/2006/relationships/notesSlide"/><Relationship Id="rId73" Target="notesSlides/notesSlide13.xml" Type="http://schemas.openxmlformats.org/officeDocument/2006/relationships/notesSlide"/><Relationship Id="rId74" Target="notesSlides/notesSlide14.xml" Type="http://schemas.openxmlformats.org/officeDocument/2006/relationships/notesSlide"/><Relationship Id="rId75" Target="notesSlides/notesSlide15.xml" Type="http://schemas.openxmlformats.org/officeDocument/2006/relationships/notes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FOCUS</a:t>
            </a:r>
          </a:p>
          <a:p>
            <a:r>
              <a:rPr lang="en-US"/>
              <a:t>Deepen your understanding of mindfulness beyond the buzzword.</a:t>
            </a:r>
          </a:p>
          <a:p>
            <a:r>
              <a:rPr lang="en-US"/>
              <a:t>Understand practices to cultivate inner calm in times of change and challenge.</a:t>
            </a:r>
          </a:p>
          <a:p>
            <a:r>
              <a:rPr lang="en-US"/>
              <a:t>Practice a technique to create an optimistic perspective (so we don't hyper focus on the negative during times of stress).</a:t>
            </a:r>
          </a:p>
          <a:p>
            <a:r>
              <a:rPr lang="en-US"/>
              <a:t>Learn how multitasking increases your stress exponentially and a simple method to be more focused and less distracted.</a:t>
            </a:r>
          </a:p>
          <a:p>
            <a:r>
              <a:rPr lang="en-US"/>
              <a:t>Create an action plan (supported by behaviour change science) to integrate mindfulness into your life practically and easily. </a:t>
            </a:r>
          </a:p>
          <a:p>
            <a:r>
              <a:rPr lang="en-US"/>
              <a:t>Be inspired to take small daily actions to increase your mindfulness habit. </a:t>
            </a:r>
          </a:p>
          <a:p>
            <a:r>
              <a:rPr lang="en-US"/>
              <a:t>Opportunity for Q+A.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we also get stuck in our negativity bias </a:t>
            </a:r>
          </a:p>
          <a:p>
            <a:r>
              <a:rPr lang="en-US"/>
              <a:t/>
            </a:r>
          </a:p>
          <a:p>
            <a:r>
              <a:rPr lang="en-US"/>
              <a:t>mind wanders 47% of the time harvard study </a:t>
            </a:r>
          </a:p>
          <a:p>
            <a:r>
              <a:rPr lang="en-US"/>
              <a:t/>
            </a:r>
          </a:p>
          <a:p>
            <a:r>
              <a:rPr lang="en-US"/>
              <a:t>2/3 of the time it thinks of negative outcomes </a:t>
            </a:r>
          </a:p>
          <a:p>
            <a:r>
              <a:rPr lang="en-US"/>
              <a:t/>
            </a:r>
          </a:p>
          <a:p>
            <a:r>
              <a:rPr lang="en-US"/>
              <a:t>we can get stuck in neg. perspective and not be able to see the good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can miss out on the beauty and the good that still exists in life.</a:t>
            </a:r>
          </a:p>
          <a:p>
            <a:r>
              <a:rPr lang="en-US"/>
              <a:t/>
            </a:r>
          </a:p>
          <a:p>
            <a:r>
              <a:rPr lang="en-US"/>
              <a:t>experiments illustrate this – years ago world class violinist joshua bell took his violin to the subways of new York ...</a:t>
            </a:r>
          </a:p>
          <a:p>
            <a:r>
              <a:rPr lang="en-US"/>
              <a:t>we can train ourselves to become more present - to see the big picture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part of self-care is about see reality as it is - the big picture – not WORSE not BETTER see them exactly as they are – clearly – equanimity: </a:t>
            </a:r>
          </a:p>
          <a:p>
            <a:r>
              <a:rPr lang="en-US"/>
              <a:t>The ability to acknowledge our challenges AND  see the big picture. </a:t>
            </a:r>
          </a:p>
          <a:p>
            <a:r>
              <a:rPr lang="en-US"/>
              <a:t>Really about mindset. Which is something we have control over.  </a:t>
            </a:r>
          </a:p>
          <a:p>
            <a:r>
              <a:rPr lang="en-US"/>
              <a:t> </a:t>
            </a:r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Sit or lie comfortably</a:t>
            </a:r>
          </a:p>
          <a:p>
            <a:r>
              <a:rPr lang="en-US"/>
              <a:t>Close your eyes</a:t>
            </a:r>
          </a:p>
          <a:p>
            <a:r>
              <a:rPr lang="en-US"/>
              <a:t>Direct your attention on your breath for a few rounds of inhales and exhales.</a:t>
            </a:r>
          </a:p>
          <a:p>
            <a:r>
              <a:rPr lang="en-US"/>
              <a:t>Begin to bring your attention to something you are grateful or appreciative for (a person, a thing, a quality about yourself, an experience.)</a:t>
            </a:r>
          </a:p>
          <a:p>
            <a:r>
              <a:rPr lang="en-US"/>
              <a:t>Notice the feelings that arise when you consider your appreciation. Feel it in your body. </a:t>
            </a:r>
          </a:p>
          <a:p>
            <a:r>
              <a:rPr lang="en-US"/>
              <a:t>Imagine that this feeling could expand. As you breath the pleasant feeling radiates through your body through every cell. </a:t>
            </a:r>
          </a:p>
          <a:p>
            <a:r>
              <a:rPr lang="en-US"/>
              <a:t>Imagine you could soak up this pleasant feeling like a sponge.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WORKBOOK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While a very common way that a lot of us move through the world - trying to juggle many tasks at once, like our brain is a web browser with 25 tabs open - it not only impairs our productivity by 40% and causes us to  make more mistakes but it creates more stress!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juggling  several tasks also wastes time and reduces work quality, Meyer says. </a:t>
            </a:r>
          </a:p>
          <a:p>
            <a:r>
              <a:rPr lang="en-US"/>
              <a:t>And it can be very stressful. In the short term, that stress makes you feel lousy. In the long term, it can become a serious threat to health -- negatively affecting our sleep, immune function, relationships, mental, emo and phys health. </a:t>
            </a:r>
          </a:p>
          <a:p>
            <a:r>
              <a:rPr lang="en-US"/>
              <a:t/>
            </a:r>
          </a:p>
          <a:p>
            <a:r>
              <a:rPr lang="en-US"/>
              <a:t>How does mindfulness help us reduce multitasking? </a:t>
            </a:r>
          </a:p>
          <a:p>
            <a:r>
              <a:rPr lang="en-US"/>
              <a:t/>
            </a:r>
          </a:p>
          <a:p>
            <a:r>
              <a:rPr lang="en-US"/>
              <a:t>Mindfulness is about having our attention in the present moment, on one thing at a time. </a:t>
            </a:r>
          </a:p>
          <a:p>
            <a:r>
              <a:rPr lang="en-US"/>
              <a:t/>
            </a:r>
          </a:p>
          <a:p>
            <a:r>
              <a:rPr lang="en-US"/>
              <a:t>So a simple way to practice mindfulness is to focus on one thing at a time. </a:t>
            </a:r>
          </a:p>
          <a:p>
            <a:r>
              <a:rPr lang="en-US"/>
              <a:t>And it gives us a way to practice the skill.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Mindfulness is about having our attention in the present moment, on one thing at a time. </a:t>
            </a:r>
          </a:p>
          <a:p>
            <a:r>
              <a:rPr lang="en-US"/>
              <a:t/>
            </a:r>
          </a:p>
          <a:p>
            <a:r>
              <a:rPr lang="en-US"/>
              <a:t>So A simple way to practice mindfulness is to focus on one thing at a time. </a:t>
            </a:r>
          </a:p>
          <a:p>
            <a:r>
              <a:rPr lang="en-US"/>
              <a:t>And it gives us a way to practice the skill. </a:t>
            </a:r>
          </a:p>
          <a:p>
            <a:r>
              <a:rPr lang="en-US"/>
              <a:t/>
            </a:r>
          </a:p>
          <a:p>
            <a:r>
              <a:rPr lang="en-US"/>
              <a:t>powerful way to access inner calm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Counting your breath</a:t>
            </a:r>
          </a:p>
          <a:p>
            <a:r>
              <a:rPr lang="en-US"/>
              <a:t/>
            </a:r>
          </a:p>
          <a:p>
            <a:r>
              <a:rPr lang="en-US"/>
              <a:t>With practice of this technique our mind learns to focus on one thing at a time - reducing our habit of multitasking - improving productivity, accuracy and reducing stress. </a:t>
            </a:r>
          </a:p>
          <a:p>
            <a:r>
              <a:rPr lang="en-US"/>
              <a:t/>
            </a:r>
          </a:p>
          <a:p>
            <a:r>
              <a:rPr lang="en-US"/>
              <a:t>You may have noticed it’s kind of calming! Our minds just like our bodies need rest! </a:t>
            </a:r>
          </a:p>
          <a:p>
            <a:r>
              <a:rPr lang="en-US"/>
              <a:t/>
            </a:r>
          </a:p>
          <a:p>
            <a:r>
              <a:rPr lang="en-US"/>
              <a:t>Rest from the barrage of constant thoughts and noise in our heads.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I don’t know about you but I was never taught how to rest my mind other than sleep! </a:t>
            </a:r>
          </a:p>
          <a:p>
            <a:r>
              <a:rPr lang="en-US"/>
              <a:t>this is a practice of inner calm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perspective is not what you see - but HOW you see it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imagine the golf ball is the latest challenge / or problem you've encountered.</a:t>
            </a:r>
          </a:p>
          <a:p>
            <a:r>
              <a:rPr lang="en-US"/>
              <a:t/>
            </a:r>
          </a:p>
          <a:p>
            <a:r>
              <a:rPr lang="en-US"/>
              <a:t>for many of us it’s all we think about, talk about, dream about – it gets exaggerated because of our perspective. </a:t>
            </a:r>
          </a:p>
          <a:p>
            <a:r>
              <a:rPr lang="en-US"/>
              <a:t/>
            </a:r>
          </a:p>
          <a:p>
            <a:r>
              <a:rPr lang="en-US"/>
              <a:t>We shoot 2nd arrows which exaggerates it too!</a:t>
            </a:r>
          </a:p>
          <a:p>
            <a:r>
              <a:rPr lang="en-US"/>
              <a:t/>
            </a:r>
          </a:p>
          <a:p>
            <a:r>
              <a:rPr lang="en-US"/>
              <a:t>our problems can take up so much mental space we get stuck in a negative perspective and can't see the good! </a:t>
            </a:r>
          </a:p>
          <a:p>
            <a:r>
              <a:rPr lang="en-US"/>
              <a:t/>
            </a:r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0.jpe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107421"/>
            <a:ext cx="15624418" cy="1219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9000" spc="-180">
                <a:solidFill>
                  <a:srgbClr val="FAEDC2"/>
                </a:solidFill>
                <a:latin typeface="Gallery Modern"/>
              </a:rPr>
              <a:t>MINDFULNESS IN MODERN LIFE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9526601" y="6097620"/>
            <a:ext cx="6969844" cy="1783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FAEDC2"/>
                </a:solidFill>
                <a:latin typeface="Just Sunday "/>
              </a:rPr>
              <a:t>with Trish Tutton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6" id="6"/>
          <p:cNvGrpSpPr/>
          <p:nvPr/>
        </p:nvGrpSpPr>
        <p:grpSpPr>
          <a:xfrm rot="0">
            <a:off x="-219280" y="2809038"/>
            <a:ext cx="18214159" cy="2739218"/>
            <a:chOff x="0" y="0"/>
            <a:chExt cx="24285545" cy="3652291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3" y="-38100"/>
              <a:ext cx="24285542" cy="682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160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458366"/>
              <a:ext cx="24285545" cy="219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959"/>
                </a:lnSpc>
              </a:pPr>
              <a:r>
                <a:rPr lang="en-US" sz="10799" spc="107">
                  <a:solidFill>
                    <a:srgbClr val="FCF2E3"/>
                  </a:solidFill>
                  <a:latin typeface="Raleway Bold"/>
                </a:rPr>
                <a:t>Just this.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8237371" y="4817763"/>
            <a:ext cx="953089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0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02794" y="2093217"/>
            <a:ext cx="9208402" cy="6100566"/>
          </a:xfrm>
          <a:custGeom>
            <a:avLst/>
            <a:gdLst/>
            <a:ahLst/>
            <a:cxnLst/>
            <a:rect r="r" b="b" t="t" l="l"/>
            <a:pathLst>
              <a:path h="6100566" w="9208402">
                <a:moveTo>
                  <a:pt x="0" y="0"/>
                </a:moveTo>
                <a:lnTo>
                  <a:pt x="9208402" y="0"/>
                </a:lnTo>
                <a:lnTo>
                  <a:pt x="9208402" y="6100566"/>
                </a:lnTo>
                <a:lnTo>
                  <a:pt x="0" y="610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11111" y="2358848"/>
            <a:ext cx="9026120" cy="104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40"/>
              </a:lnSpc>
              <a:spcBef>
                <a:spcPct val="0"/>
              </a:spcBef>
            </a:pPr>
            <a:r>
              <a:rPr lang="en-US" sz="6100">
                <a:solidFill>
                  <a:srgbClr val="217E81"/>
                </a:solidFill>
                <a:latin typeface="Raleway Bold"/>
              </a:rPr>
              <a:t>Mindfulness Practice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11111" y="3823028"/>
            <a:ext cx="9530571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-40">
                <a:solidFill>
                  <a:srgbClr val="217E81"/>
                </a:solidFill>
                <a:latin typeface="Raleway"/>
              </a:rPr>
              <a:t>Enhancing Focus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-219278" y="2770938"/>
            <a:ext cx="18214157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395032" y="1781230"/>
            <a:ext cx="9497937" cy="6724539"/>
          </a:xfrm>
          <a:custGeom>
            <a:avLst/>
            <a:gdLst/>
            <a:ahLst/>
            <a:cxnLst/>
            <a:rect r="r" b="b" t="t" l="l"/>
            <a:pathLst>
              <a:path h="6724539" w="9497937">
                <a:moveTo>
                  <a:pt x="0" y="0"/>
                </a:moveTo>
                <a:lnTo>
                  <a:pt x="9497936" y="0"/>
                </a:lnTo>
                <a:lnTo>
                  <a:pt x="9497936" y="6724540"/>
                </a:lnTo>
                <a:lnTo>
                  <a:pt x="0" y="6724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363662" y="2908935"/>
            <a:ext cx="7077791" cy="4715579"/>
          </a:xfrm>
          <a:custGeom>
            <a:avLst/>
            <a:gdLst/>
            <a:ahLst/>
            <a:cxnLst/>
            <a:rect r="r" b="b" t="t" l="l"/>
            <a:pathLst>
              <a:path h="4715579" w="7077791">
                <a:moveTo>
                  <a:pt x="0" y="0"/>
                </a:moveTo>
                <a:lnTo>
                  <a:pt x="7077791" y="0"/>
                </a:lnTo>
                <a:lnTo>
                  <a:pt x="7077791" y="4715578"/>
                </a:lnTo>
                <a:lnTo>
                  <a:pt x="0" y="4715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MINDFULNESS,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633480" y="3061335"/>
            <a:ext cx="9151186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0"/>
              </a:lnSpc>
            </a:pPr>
            <a:r>
              <a:rPr lang="en-US" sz="2900" spc="580">
                <a:solidFill>
                  <a:srgbClr val="FAEDC2"/>
                </a:solidFill>
                <a:latin typeface="Raleway Bold"/>
              </a:rPr>
              <a:t>REDUCES THE STRESSOR OF </a:t>
            </a:r>
          </a:p>
          <a:p>
            <a:pPr>
              <a:lnSpc>
                <a:spcPts val="3480"/>
              </a:lnSpc>
            </a:pPr>
            <a:r>
              <a:rPr lang="en-US" sz="2900" spc="580">
                <a:solidFill>
                  <a:srgbClr val="FAEDC2"/>
                </a:solidFill>
                <a:latin typeface="Raleway Bold"/>
              </a:rPr>
              <a:t>MULTI-TASKING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633480" y="5353050"/>
            <a:ext cx="9151186" cy="447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0"/>
              </a:lnSpc>
            </a:pPr>
            <a:r>
              <a:rPr lang="en-US" sz="2900" spc="580">
                <a:solidFill>
                  <a:srgbClr val="FAEDC2"/>
                </a:solidFill>
                <a:latin typeface="Raleway Bold"/>
              </a:rPr>
              <a:t>PROMOTE OPTIMISM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3845898" y="1653553"/>
            <a:ext cx="10294828" cy="6979893"/>
          </a:xfrm>
          <a:custGeom>
            <a:avLst/>
            <a:gdLst/>
            <a:ahLst/>
            <a:cxnLst/>
            <a:rect r="r" b="b" t="t" l="l"/>
            <a:pathLst>
              <a:path h="6979893" w="10294828">
                <a:moveTo>
                  <a:pt x="0" y="0"/>
                </a:moveTo>
                <a:lnTo>
                  <a:pt x="10294828" y="0"/>
                </a:lnTo>
                <a:lnTo>
                  <a:pt x="10294828" y="6979894"/>
                </a:lnTo>
                <a:lnTo>
                  <a:pt x="0" y="6979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300506" y="3827539"/>
            <a:ext cx="3947883" cy="2631922"/>
          </a:xfrm>
          <a:custGeom>
            <a:avLst/>
            <a:gdLst/>
            <a:ahLst/>
            <a:cxnLst/>
            <a:rect r="r" b="b" t="t" l="l"/>
            <a:pathLst>
              <a:path h="2631922" w="3947883">
                <a:moveTo>
                  <a:pt x="0" y="0"/>
                </a:moveTo>
                <a:lnTo>
                  <a:pt x="3947882" y="0"/>
                </a:lnTo>
                <a:lnTo>
                  <a:pt x="3947882" y="2631922"/>
                </a:lnTo>
                <a:lnTo>
                  <a:pt x="0" y="263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28379" y="3827539"/>
            <a:ext cx="3489291" cy="2592912"/>
          </a:xfrm>
          <a:custGeom>
            <a:avLst/>
            <a:gdLst/>
            <a:ahLst/>
            <a:cxnLst/>
            <a:rect r="r" b="b" t="t" l="l"/>
            <a:pathLst>
              <a:path h="2592912" w="3489291">
                <a:moveTo>
                  <a:pt x="0" y="0"/>
                </a:moveTo>
                <a:lnTo>
                  <a:pt x="3489290" y="0"/>
                </a:lnTo>
                <a:lnTo>
                  <a:pt x="3489290" y="2592912"/>
                </a:lnTo>
                <a:lnTo>
                  <a:pt x="0" y="2592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374" r="-5849" b="-665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13859" y="3788529"/>
            <a:ext cx="3947883" cy="2631922"/>
          </a:xfrm>
          <a:custGeom>
            <a:avLst/>
            <a:gdLst/>
            <a:ahLst/>
            <a:cxnLst/>
            <a:rect r="r" b="b" t="t" l="l"/>
            <a:pathLst>
              <a:path h="2631922" w="3947883">
                <a:moveTo>
                  <a:pt x="0" y="0"/>
                </a:moveTo>
                <a:lnTo>
                  <a:pt x="3947883" y="0"/>
                </a:lnTo>
                <a:lnTo>
                  <a:pt x="3947883" y="2631922"/>
                </a:lnTo>
                <a:lnTo>
                  <a:pt x="0" y="2631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706071" y="1229102"/>
            <a:ext cx="12363459" cy="2952850"/>
            <a:chOff x="0" y="0"/>
            <a:chExt cx="16484612" cy="3937134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152400"/>
              <a:ext cx="16484606" cy="9941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594"/>
                </a:lnSpc>
              </a:pPr>
              <a:r>
                <a:rPr lang="en-US" sz="4200" spc="159">
                  <a:solidFill>
                    <a:srgbClr val="217E81"/>
                  </a:solidFill>
                  <a:latin typeface="Raleway Bold"/>
                </a:rPr>
                <a:t>NEGATIVITY BIAS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3241809"/>
              <a:ext cx="16484612" cy="695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500"/>
                </a:lnSpc>
              </a:pP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1428750" y="2742722"/>
            <a:ext cx="9021929" cy="730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-100">
                <a:solidFill>
                  <a:srgbClr val="217E81"/>
                </a:solidFill>
                <a:latin typeface="Raleway Bold"/>
              </a:rPr>
              <a:t>The power of perspective.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889040" y="1869357"/>
            <a:ext cx="12808383" cy="6548286"/>
          </a:xfrm>
          <a:custGeom>
            <a:avLst/>
            <a:gdLst/>
            <a:ahLst/>
            <a:cxnLst/>
            <a:rect r="r" b="b" t="t" l="l"/>
            <a:pathLst>
              <a:path h="6548286" w="12808383">
                <a:moveTo>
                  <a:pt x="0" y="0"/>
                </a:moveTo>
                <a:lnTo>
                  <a:pt x="12808383" y="0"/>
                </a:lnTo>
                <a:lnTo>
                  <a:pt x="12808383" y="6548286"/>
                </a:lnTo>
                <a:lnTo>
                  <a:pt x="0" y="6548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8237371" y="4817763"/>
            <a:ext cx="953089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0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02794" y="2093217"/>
            <a:ext cx="9208402" cy="6100566"/>
          </a:xfrm>
          <a:custGeom>
            <a:avLst/>
            <a:gdLst/>
            <a:ahLst/>
            <a:cxnLst/>
            <a:rect r="r" b="b" t="t" l="l"/>
            <a:pathLst>
              <a:path h="6100566" w="9208402">
                <a:moveTo>
                  <a:pt x="0" y="0"/>
                </a:moveTo>
                <a:lnTo>
                  <a:pt x="9208402" y="0"/>
                </a:lnTo>
                <a:lnTo>
                  <a:pt x="9208402" y="6100566"/>
                </a:lnTo>
                <a:lnTo>
                  <a:pt x="0" y="6100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111111" y="2358848"/>
            <a:ext cx="9026120" cy="1045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40"/>
              </a:lnSpc>
              <a:spcBef>
                <a:spcPct val="0"/>
              </a:spcBef>
            </a:pPr>
            <a:r>
              <a:rPr lang="en-US" sz="6100">
                <a:solidFill>
                  <a:srgbClr val="217E81"/>
                </a:solidFill>
                <a:latin typeface="Raleway Bold"/>
              </a:rPr>
              <a:t>Mindfulness Practice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11111" y="3823028"/>
            <a:ext cx="9530571" cy="61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-40">
                <a:solidFill>
                  <a:srgbClr val="217E81"/>
                </a:solidFill>
                <a:latin typeface="Raleway"/>
              </a:rPr>
              <a:t>Savour the good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8237371" y="4817763"/>
            <a:ext cx="953089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002598" y="3897313"/>
            <a:ext cx="14715062" cy="2435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5000" spc="-100">
                <a:solidFill>
                  <a:srgbClr val="217E81"/>
                </a:solidFill>
                <a:latin typeface="Raleway"/>
              </a:rPr>
              <a:t>Long term meditation can </a:t>
            </a:r>
            <a:r>
              <a:rPr lang="en-US" sz="5000" spc="-100">
                <a:solidFill>
                  <a:srgbClr val="217E81"/>
                </a:solidFill>
                <a:latin typeface="Raleway Bold"/>
              </a:rPr>
              <a:t>quiet the amygdala</a:t>
            </a:r>
            <a:r>
              <a:rPr lang="en-US" sz="5000" spc="-100">
                <a:solidFill>
                  <a:srgbClr val="217E81"/>
                </a:solidFill>
                <a:latin typeface="Raleway"/>
              </a:rPr>
              <a:t> - responsible for sensing threat and worry.</a:t>
            </a:r>
          </a:p>
          <a:p>
            <a:pPr algn="ctr">
              <a:lnSpc>
                <a:spcPts val="64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53649" y="8873110"/>
            <a:ext cx="13191072" cy="358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16"/>
              </a:lnSpc>
            </a:pPr>
            <a:r>
              <a:rPr lang="en-US" sz="2200" spc="-44">
                <a:solidFill>
                  <a:srgbClr val="217E81"/>
                </a:solidFill>
                <a:latin typeface="Raleway"/>
              </a:rPr>
              <a:t>Source: Scientific American Blog, "</a:t>
            </a:r>
            <a:r>
              <a:rPr lang="en-US" sz="2200" spc="-44">
                <a:solidFill>
                  <a:srgbClr val="217E81"/>
                </a:solidFill>
                <a:latin typeface="Raleway Bold"/>
              </a:rPr>
              <a:t>What Does Mindfulness Meditation Do to Your Brain?"</a:t>
            </a:r>
            <a:r>
              <a:rPr lang="en-US" sz="2200" spc="-44">
                <a:solidFill>
                  <a:srgbClr val="217E81"/>
                </a:solidFill>
                <a:latin typeface="Raleway"/>
              </a:rPr>
              <a:t>, 2014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725559" y="3318866"/>
            <a:ext cx="14836881" cy="209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spc="-147">
                <a:solidFill>
                  <a:srgbClr val="217E81"/>
                </a:solidFill>
                <a:latin typeface="Raleway"/>
              </a:rPr>
              <a:t>Before today, have you heard the word mindfulness?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8237371" y="4817763"/>
            <a:ext cx="953089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031308" y="2635036"/>
            <a:ext cx="14715062" cy="5673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00"/>
              </a:lnSpc>
            </a:pPr>
            <a:r>
              <a:rPr lang="en-US" sz="5000" spc="-100">
                <a:solidFill>
                  <a:srgbClr val="217E81"/>
                </a:solidFill>
                <a:latin typeface="Raleway"/>
              </a:rPr>
              <a:t>In a positive brain state we are:</a:t>
            </a:r>
          </a:p>
          <a:p>
            <a:pPr>
              <a:lnSpc>
                <a:spcPts val="6400"/>
              </a:lnSpc>
            </a:pPr>
          </a:p>
          <a:p>
            <a:pPr marL="1079512" indent="-539756" lvl="1">
              <a:lnSpc>
                <a:spcPts val="6400"/>
              </a:lnSpc>
              <a:buFont typeface="Arial"/>
              <a:buChar char="•"/>
            </a:pPr>
            <a:r>
              <a:rPr lang="en-US" sz="5000" spc="-100">
                <a:solidFill>
                  <a:srgbClr val="217E81"/>
                </a:solidFill>
                <a:latin typeface="Raleway"/>
              </a:rPr>
              <a:t>more energetic, creative, intelligent</a:t>
            </a:r>
          </a:p>
          <a:p>
            <a:pPr marL="1079512" indent="-539756" lvl="1">
              <a:lnSpc>
                <a:spcPts val="6400"/>
              </a:lnSpc>
              <a:buFont typeface="Arial"/>
              <a:buChar char="•"/>
            </a:pPr>
            <a:r>
              <a:rPr lang="en-US" sz="5000" spc="-100">
                <a:solidFill>
                  <a:srgbClr val="217E81"/>
                </a:solidFill>
                <a:latin typeface="Raleway"/>
              </a:rPr>
              <a:t>31% more productive </a:t>
            </a:r>
          </a:p>
          <a:p>
            <a:pPr marL="1079512" indent="-539756" lvl="1">
              <a:lnSpc>
                <a:spcPts val="6400"/>
              </a:lnSpc>
              <a:buFont typeface="Arial"/>
              <a:buChar char="•"/>
            </a:pPr>
            <a:r>
              <a:rPr lang="en-US" sz="5000" spc="-100">
                <a:solidFill>
                  <a:srgbClr val="217E81"/>
                </a:solidFill>
                <a:latin typeface="Raleway"/>
              </a:rPr>
              <a:t>37% better at sales</a:t>
            </a:r>
          </a:p>
          <a:p>
            <a:pPr marL="1079512" indent="-539756" lvl="1">
              <a:lnSpc>
                <a:spcPts val="6400"/>
              </a:lnSpc>
              <a:buFont typeface="Arial"/>
              <a:buChar char="•"/>
            </a:pPr>
            <a:r>
              <a:rPr lang="en-US" sz="5000" spc="-100">
                <a:solidFill>
                  <a:srgbClr val="217E81"/>
                </a:solidFill>
                <a:latin typeface="Raleway"/>
              </a:rPr>
              <a:t>doctors 19% faster with correct diagnosis</a:t>
            </a:r>
          </a:p>
          <a:p>
            <a:pPr>
              <a:lnSpc>
                <a:spcPts val="64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53649" y="8899653"/>
            <a:ext cx="9106481" cy="358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16"/>
              </a:lnSpc>
            </a:pPr>
            <a:r>
              <a:rPr lang="en-US" sz="2200" spc="-44">
                <a:solidFill>
                  <a:srgbClr val="217E81"/>
                </a:solidFill>
                <a:latin typeface="Raleway"/>
              </a:rPr>
              <a:t>Source: Shawn Achor, </a:t>
            </a:r>
            <a:r>
              <a:rPr lang="en-US" sz="2200" spc="-44">
                <a:solidFill>
                  <a:srgbClr val="217E81"/>
                </a:solidFill>
                <a:latin typeface="Raleway Bold"/>
              </a:rPr>
              <a:t>The Happiness Advantage</a:t>
            </a:r>
            <a:r>
              <a:rPr lang="en-US" sz="2200" spc="-44">
                <a:solidFill>
                  <a:srgbClr val="217E81"/>
                </a:solidFill>
                <a:latin typeface="Raleway"/>
              </a:rPr>
              <a:t>, 2010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794825" y="1573832"/>
            <a:ext cx="12698350" cy="7139336"/>
          </a:xfrm>
          <a:custGeom>
            <a:avLst/>
            <a:gdLst/>
            <a:ahLst/>
            <a:cxnLst/>
            <a:rect r="r" b="b" t="t" l="l"/>
            <a:pathLst>
              <a:path h="7139336" w="12698350">
                <a:moveTo>
                  <a:pt x="0" y="0"/>
                </a:moveTo>
                <a:lnTo>
                  <a:pt x="12698350" y="0"/>
                </a:lnTo>
                <a:lnTo>
                  <a:pt x="12698350" y="7139336"/>
                </a:lnTo>
                <a:lnTo>
                  <a:pt x="0" y="7139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0505569" y="2938112"/>
            <a:ext cx="5660524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400">
                <a:solidFill>
                  <a:srgbClr val="FAEDC2"/>
                </a:solidFill>
                <a:latin typeface="Raleway Bold"/>
              </a:rPr>
              <a:t>START SMALL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CREATE A HABIT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31578" y="2783782"/>
            <a:ext cx="6614980" cy="5322515"/>
          </a:xfrm>
          <a:custGeom>
            <a:avLst/>
            <a:gdLst/>
            <a:ahLst/>
            <a:cxnLst/>
            <a:rect r="r" b="b" t="t" l="l"/>
            <a:pathLst>
              <a:path h="5322515" w="6614980">
                <a:moveTo>
                  <a:pt x="0" y="0"/>
                </a:moveTo>
                <a:lnTo>
                  <a:pt x="6614979" y="0"/>
                </a:lnTo>
                <a:lnTo>
                  <a:pt x="6614979" y="5322515"/>
                </a:lnTo>
                <a:lnTo>
                  <a:pt x="0" y="5322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74203" y="2957162"/>
            <a:ext cx="6839602" cy="4561159"/>
          </a:xfrm>
          <a:custGeom>
            <a:avLst/>
            <a:gdLst/>
            <a:ahLst/>
            <a:cxnLst/>
            <a:rect r="r" b="b" t="t" l="l"/>
            <a:pathLst>
              <a:path h="4561159" w="6839602">
                <a:moveTo>
                  <a:pt x="0" y="0"/>
                </a:moveTo>
                <a:lnTo>
                  <a:pt x="6839601" y="0"/>
                </a:lnTo>
                <a:lnTo>
                  <a:pt x="6839601" y="4561160"/>
                </a:lnTo>
                <a:lnTo>
                  <a:pt x="0" y="45611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96044" y="2938112"/>
            <a:ext cx="5660524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400">
                <a:solidFill>
                  <a:srgbClr val="FAEDC2"/>
                </a:solidFill>
                <a:latin typeface="Raleway Bold"/>
              </a:rPr>
              <a:t>START SMALL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CREATE A HABIT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96044" y="4457861"/>
            <a:ext cx="5660524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400">
                <a:solidFill>
                  <a:srgbClr val="FAEDC2"/>
                </a:solidFill>
                <a:latin typeface="Raleway Bold"/>
              </a:rPr>
              <a:t>WRITE A RECIPE FOR A HABIT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CREATE A HABIT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585135" y="2961639"/>
            <a:ext cx="6520888" cy="5082293"/>
            <a:chOff x="0" y="0"/>
            <a:chExt cx="8694517" cy="677639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85725"/>
              <a:ext cx="8694517" cy="1665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AEDC2"/>
                  </a:solidFill>
                  <a:latin typeface="Raleway"/>
                </a:rPr>
                <a:t>I will HABIT in LOCATION at TIME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259886"/>
              <a:ext cx="8694517" cy="2516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spc="-36">
                  <a:solidFill>
                    <a:srgbClr val="FAEDC2"/>
                  </a:solidFill>
                  <a:latin typeface="Raleway"/>
                </a:rPr>
                <a:t>"I will (share with my family 5 things I'm grateful for) in (the kitchen) at (dinner time)" </a:t>
              </a:r>
            </a:p>
          </p:txBody>
        </p:sp>
        <p:sp>
          <p:nvSpPr>
            <p:cNvPr name="AutoShape 10" id="10"/>
            <p:cNvSpPr/>
            <p:nvPr/>
          </p:nvSpPr>
          <p:spPr>
            <a:xfrm rot="0">
              <a:off x="0" y="2929475"/>
              <a:ext cx="3738440" cy="66540"/>
            </a:xfrm>
            <a:prstGeom prst="rect">
              <a:avLst/>
            </a:prstGeom>
            <a:solidFill>
              <a:srgbClr val="FAEDC2"/>
            </a:solid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CREATE A HABIT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585135" y="2961639"/>
            <a:ext cx="6520888" cy="5082293"/>
            <a:chOff x="0" y="0"/>
            <a:chExt cx="8694517" cy="677639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85725"/>
              <a:ext cx="8694517" cy="1665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AEDC2"/>
                  </a:solidFill>
                  <a:latin typeface="Raleway"/>
                </a:rPr>
                <a:t>I will HABIT in LOCATION at TIME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259886"/>
              <a:ext cx="8694517" cy="2516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spc="-36">
                  <a:solidFill>
                    <a:srgbClr val="FAEDC2"/>
                  </a:solidFill>
                  <a:latin typeface="Raleway"/>
                </a:rPr>
                <a:t>"I will (focus on my breath for 1 min) in (the office) (before I open my emails)" </a:t>
              </a:r>
            </a:p>
          </p:txBody>
        </p:sp>
        <p:sp>
          <p:nvSpPr>
            <p:cNvPr name="AutoShape 10" id="10"/>
            <p:cNvSpPr/>
            <p:nvPr/>
          </p:nvSpPr>
          <p:spPr>
            <a:xfrm rot="0">
              <a:off x="0" y="2929475"/>
              <a:ext cx="3738440" cy="66540"/>
            </a:xfrm>
            <a:prstGeom prst="rect">
              <a:avLst/>
            </a:prstGeom>
            <a:solidFill>
              <a:srgbClr val="FAEDC2"/>
            </a:solid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CREATE A HABIT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9585135" y="2843530"/>
            <a:ext cx="6520888" cy="5082293"/>
            <a:chOff x="0" y="0"/>
            <a:chExt cx="8694517" cy="677639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85725"/>
              <a:ext cx="8694517" cy="16656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AEDC2"/>
                  </a:solidFill>
                  <a:latin typeface="Raleway"/>
                </a:rPr>
                <a:t>I will HABIT in LOCATION at TIME 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259886"/>
              <a:ext cx="8694517" cy="2516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 spc="-36">
                  <a:solidFill>
                    <a:srgbClr val="FAEDC2"/>
                  </a:solidFill>
                  <a:latin typeface="Raleway"/>
                </a:rPr>
                <a:t>"I will do (One minute of “Just, this”) in (my bedroom) </a:t>
              </a:r>
            </a:p>
            <a:p>
              <a:pPr>
                <a:lnSpc>
                  <a:spcPts val="5040"/>
                </a:lnSpc>
              </a:pPr>
              <a:r>
                <a:rPr lang="en-US" sz="3600" spc="-36">
                  <a:solidFill>
                    <a:srgbClr val="FAEDC2"/>
                  </a:solidFill>
                  <a:latin typeface="Raleway"/>
                </a:rPr>
                <a:t>at (7am when I wake up) "</a:t>
              </a:r>
            </a:p>
          </p:txBody>
        </p:sp>
        <p:sp>
          <p:nvSpPr>
            <p:cNvPr name="AutoShape 10" id="10"/>
            <p:cNvSpPr/>
            <p:nvPr/>
          </p:nvSpPr>
          <p:spPr>
            <a:xfrm rot="0">
              <a:off x="0" y="2929475"/>
              <a:ext cx="3738440" cy="66540"/>
            </a:xfrm>
            <a:prstGeom prst="rect">
              <a:avLst/>
            </a:prstGeom>
            <a:solidFill>
              <a:srgbClr val="FAEDC2"/>
            </a:solid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667312" y="3109562"/>
            <a:ext cx="6488099" cy="3548179"/>
          </a:xfrm>
          <a:custGeom>
            <a:avLst/>
            <a:gdLst/>
            <a:ahLst/>
            <a:cxnLst/>
            <a:rect r="r" b="b" t="t" l="l"/>
            <a:pathLst>
              <a:path h="3548179" w="6488099">
                <a:moveTo>
                  <a:pt x="0" y="0"/>
                </a:moveTo>
                <a:lnTo>
                  <a:pt x="6488099" y="0"/>
                </a:lnTo>
                <a:lnTo>
                  <a:pt x="6488099" y="3548180"/>
                </a:lnTo>
                <a:lnTo>
                  <a:pt x="0" y="3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496044" y="2938112"/>
            <a:ext cx="5660524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400">
                <a:solidFill>
                  <a:srgbClr val="FAEDC2"/>
                </a:solidFill>
                <a:latin typeface="Raleway Bold"/>
              </a:rPr>
              <a:t>START SMALL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CREATE A HABIT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96044" y="4457861"/>
            <a:ext cx="5660524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400">
                <a:solidFill>
                  <a:srgbClr val="FAEDC2"/>
                </a:solidFill>
                <a:latin typeface="Raleway Bold"/>
              </a:rPr>
              <a:t>WRITE A RECIPE FOR A HABIT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496044" y="6064299"/>
            <a:ext cx="6763256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spc="400">
                <a:solidFill>
                  <a:srgbClr val="FAEDC2"/>
                </a:solidFill>
                <a:latin typeface="Raleway Bold"/>
              </a:rPr>
              <a:t>TOLERATE AND PLAN FOR FAILURE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0550900" y="1201552"/>
            <a:ext cx="5725705" cy="7883896"/>
          </a:xfrm>
          <a:custGeom>
            <a:avLst/>
            <a:gdLst/>
            <a:ahLst/>
            <a:cxnLst/>
            <a:rect r="r" b="b" t="t" l="l"/>
            <a:pathLst>
              <a:path h="7883896" w="5725705">
                <a:moveTo>
                  <a:pt x="0" y="0"/>
                </a:moveTo>
                <a:lnTo>
                  <a:pt x="5725704" y="0"/>
                </a:lnTo>
                <a:lnTo>
                  <a:pt x="5725704" y="7883896"/>
                </a:lnTo>
                <a:lnTo>
                  <a:pt x="0" y="7883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00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52749" y="1123950"/>
            <a:ext cx="8907380" cy="3250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626"/>
              </a:lnSpc>
            </a:pPr>
            <a:r>
              <a:rPr lang="en-US" sz="11478" spc="-229">
                <a:solidFill>
                  <a:srgbClr val="FAEDC2"/>
                </a:solidFill>
                <a:latin typeface="Gallery Modern"/>
              </a:rPr>
              <a:t>LET'S STAY CONNECTED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29892" y="4374880"/>
            <a:ext cx="960301" cy="960301"/>
          </a:xfrm>
          <a:custGeom>
            <a:avLst/>
            <a:gdLst/>
            <a:ahLst/>
            <a:cxnLst/>
            <a:rect r="r" b="b" t="t" l="l"/>
            <a:pathLst>
              <a:path h="960301" w="960301">
                <a:moveTo>
                  <a:pt x="0" y="0"/>
                </a:moveTo>
                <a:lnTo>
                  <a:pt x="960301" y="0"/>
                </a:lnTo>
                <a:lnTo>
                  <a:pt x="960301" y="960300"/>
                </a:lnTo>
                <a:lnTo>
                  <a:pt x="0" y="960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71315" y="4470130"/>
            <a:ext cx="8039748" cy="647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57"/>
              </a:lnSpc>
            </a:pPr>
            <a:r>
              <a:rPr lang="en-US" sz="3755">
                <a:solidFill>
                  <a:srgbClr val="FAEDC2"/>
                </a:solidFill>
                <a:latin typeface="Crimson Pro"/>
              </a:rPr>
              <a:t>@trish_tutton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71315" y="5587843"/>
            <a:ext cx="8581169" cy="1375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37"/>
              </a:lnSpc>
            </a:pPr>
            <a:r>
              <a:rPr lang="en-US" sz="3955">
                <a:solidFill>
                  <a:srgbClr val="FAEDC2"/>
                </a:solidFill>
                <a:latin typeface="Crimson Pro"/>
              </a:rPr>
              <a:t>Scan the QR code for my free download, </a:t>
            </a:r>
          </a:p>
          <a:p>
            <a:pPr algn="ctr">
              <a:lnSpc>
                <a:spcPts val="5537"/>
              </a:lnSpc>
            </a:pPr>
            <a:r>
              <a:rPr lang="en-US" sz="3955">
                <a:solidFill>
                  <a:srgbClr val="FAEDC2"/>
                </a:solidFill>
                <a:latin typeface="Crimson Pro"/>
              </a:rPr>
              <a:t>"Start your day with </a:t>
            </a:r>
            <a:r>
              <a:rPr lang="en-US" sz="3955">
                <a:solidFill>
                  <a:srgbClr val="FAEDC2"/>
                </a:solidFill>
                <a:latin typeface="Crimson Pro Italics"/>
              </a:rPr>
              <a:t>calm</a:t>
            </a:r>
            <a:r>
              <a:rPr lang="en-US" sz="3955">
                <a:solidFill>
                  <a:srgbClr val="FAEDC2"/>
                </a:solidFill>
                <a:latin typeface="Crimson Pro"/>
              </a:rPr>
              <a:t>"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29892" y="6446720"/>
            <a:ext cx="2638728" cy="2638728"/>
          </a:xfrm>
          <a:custGeom>
            <a:avLst/>
            <a:gdLst/>
            <a:ahLst/>
            <a:cxnLst/>
            <a:rect r="r" b="b" t="t" l="l"/>
            <a:pathLst>
              <a:path h="2638728" w="2638728">
                <a:moveTo>
                  <a:pt x="0" y="0"/>
                </a:moveTo>
                <a:lnTo>
                  <a:pt x="2638728" y="0"/>
                </a:lnTo>
                <a:lnTo>
                  <a:pt x="2638728" y="2638728"/>
                </a:lnTo>
                <a:lnTo>
                  <a:pt x="0" y="263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8332629" y="1325992"/>
            <a:ext cx="9181028" cy="285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79"/>
              </a:lnSpc>
            </a:pPr>
            <a:r>
              <a:rPr lang="en-US" sz="6799" spc="-135">
                <a:solidFill>
                  <a:srgbClr val="217E81"/>
                </a:solidFill>
                <a:latin typeface="Crimson Pro"/>
              </a:rPr>
              <a:t>Mindfulness won’t change the world, but will change YOU.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725559" y="3318866"/>
            <a:ext cx="14836881" cy="209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spc="-147">
                <a:solidFill>
                  <a:srgbClr val="217E81"/>
                </a:solidFill>
                <a:latin typeface="Raleway"/>
              </a:rPr>
              <a:t>Could you confidently define the word mindfulness?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725559" y="3318866"/>
            <a:ext cx="14836881" cy="209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spc="-147">
                <a:solidFill>
                  <a:srgbClr val="217E81"/>
                </a:solidFill>
                <a:latin typeface="Raleway"/>
              </a:rPr>
              <a:t>Do you regularly practice mindfulness?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3673867" y="2010278"/>
            <a:ext cx="10940266" cy="6106576"/>
          </a:xfrm>
          <a:custGeom>
            <a:avLst/>
            <a:gdLst/>
            <a:ahLst/>
            <a:cxnLst/>
            <a:rect r="r" b="b" t="t" l="l"/>
            <a:pathLst>
              <a:path h="6106576" w="10940266">
                <a:moveTo>
                  <a:pt x="0" y="0"/>
                </a:moveTo>
                <a:lnTo>
                  <a:pt x="10940266" y="0"/>
                </a:lnTo>
                <a:lnTo>
                  <a:pt x="10940266" y="6106576"/>
                </a:lnTo>
                <a:lnTo>
                  <a:pt x="0" y="610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539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237371" y="2492367"/>
            <a:ext cx="9021929" cy="1276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99"/>
              </a:lnSpc>
            </a:pPr>
            <a:r>
              <a:rPr lang="en-US" sz="8999" spc="-179">
                <a:solidFill>
                  <a:srgbClr val="217E81"/>
                </a:solidFill>
                <a:latin typeface="Raleway"/>
              </a:rPr>
              <a:t>Mindfulness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8237371" y="4863677"/>
            <a:ext cx="953089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237371" y="4255346"/>
            <a:ext cx="9021929" cy="2120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spc="-100">
                <a:solidFill>
                  <a:srgbClr val="217E81"/>
                </a:solidFill>
                <a:latin typeface="Raleway"/>
              </a:rPr>
              <a:t>A mental state of being in the present moment with acceptance.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047768" y="2599373"/>
            <a:ext cx="5214982" cy="6189045"/>
          </a:xfrm>
          <a:custGeom>
            <a:avLst/>
            <a:gdLst/>
            <a:ahLst/>
            <a:cxnLst/>
            <a:rect r="r" b="b" t="t" l="l"/>
            <a:pathLst>
              <a:path h="6189045" w="5214982">
                <a:moveTo>
                  <a:pt x="0" y="0"/>
                </a:moveTo>
                <a:lnTo>
                  <a:pt x="5214982" y="0"/>
                </a:lnTo>
                <a:lnTo>
                  <a:pt x="5214982" y="6189045"/>
                </a:lnTo>
                <a:lnTo>
                  <a:pt x="0" y="6189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AED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25559" y="3318866"/>
            <a:ext cx="14836881" cy="209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9"/>
              </a:lnSpc>
            </a:pPr>
            <a:r>
              <a:rPr lang="en-US" sz="7399" spc="-147">
                <a:solidFill>
                  <a:srgbClr val="217E81"/>
                </a:solidFill>
                <a:latin typeface="Raleway"/>
              </a:rPr>
              <a:t>When do you already experience moments of mindfulness?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217E81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63662" y="1301750"/>
            <a:ext cx="11481917" cy="125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spc="-175">
                <a:solidFill>
                  <a:srgbClr val="FAEDC2"/>
                </a:solidFill>
                <a:latin typeface="Gallery Modern"/>
              </a:rPr>
              <a:t>MINDFULNESS,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8633480" y="3061335"/>
            <a:ext cx="9151186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0"/>
              </a:lnSpc>
            </a:pPr>
            <a:r>
              <a:rPr lang="en-US" sz="2900" spc="580">
                <a:solidFill>
                  <a:srgbClr val="FAEDC2"/>
                </a:solidFill>
                <a:latin typeface="Raleway Bold"/>
              </a:rPr>
              <a:t>REDUCES THE STRESSOR OF </a:t>
            </a:r>
          </a:p>
          <a:p>
            <a:pPr>
              <a:lnSpc>
                <a:spcPts val="3480"/>
              </a:lnSpc>
            </a:pPr>
            <a:r>
              <a:rPr lang="en-US" sz="2900" spc="580">
                <a:solidFill>
                  <a:srgbClr val="FAEDC2"/>
                </a:solidFill>
                <a:latin typeface="Raleway Bold"/>
              </a:rPr>
              <a:t>MULTI-TASKING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63662" y="3070860"/>
            <a:ext cx="6699514" cy="4473913"/>
          </a:xfrm>
          <a:custGeom>
            <a:avLst/>
            <a:gdLst/>
            <a:ahLst/>
            <a:cxnLst/>
            <a:rect r="r" b="b" t="t" l="l"/>
            <a:pathLst>
              <a:path h="4473913" w="6699514">
                <a:moveTo>
                  <a:pt x="0" y="0"/>
                </a:moveTo>
                <a:lnTo>
                  <a:pt x="6699514" y="0"/>
                </a:lnTo>
                <a:lnTo>
                  <a:pt x="6699514" y="4473913"/>
                </a:lnTo>
                <a:lnTo>
                  <a:pt x="0" y="4473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17E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38566" y="633826"/>
            <a:ext cx="18997391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rot="0">
            <a:off x="-138566" y="9586499"/>
            <a:ext cx="18863595" cy="0"/>
          </a:xfrm>
          <a:prstGeom prst="line">
            <a:avLst/>
          </a:prstGeom>
          <a:ln cap="rnd" w="666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0">
            <a:off x="-138566" y="831794"/>
            <a:ext cx="18646857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0">
            <a:off x="-138566" y="9426631"/>
            <a:ext cx="18863595" cy="0"/>
          </a:xfrm>
          <a:prstGeom prst="line">
            <a:avLst/>
          </a:prstGeom>
          <a:ln cap="rnd" w="28575">
            <a:solidFill>
              <a:srgbClr val="FAEDC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3491785" y="3559475"/>
            <a:ext cx="12344301" cy="4468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CF2E3"/>
                </a:solidFill>
                <a:latin typeface="Raleway"/>
              </a:rPr>
              <a:t> "Multitasking is especially </a:t>
            </a:r>
            <a:r>
              <a:rPr lang="en-US" sz="4700">
                <a:solidFill>
                  <a:srgbClr val="FCF2E3"/>
                </a:solidFill>
                <a:latin typeface="Raleway Bold"/>
              </a:rPr>
              <a:t>stressful</a:t>
            </a:r>
            <a:r>
              <a:rPr lang="en-US" sz="4700">
                <a:solidFill>
                  <a:srgbClr val="FCF2E3"/>
                </a:solidFill>
                <a:latin typeface="Raleway"/>
              </a:rPr>
              <a:t> 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CF2E3"/>
                </a:solidFill>
                <a:latin typeface="Raleway"/>
              </a:rPr>
              <a:t>when the tasks are important, </a:t>
            </a:r>
          </a:p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FCF2E3"/>
                </a:solidFill>
                <a:latin typeface="Raleway"/>
              </a:rPr>
              <a:t>as they often are on the job." </a:t>
            </a:r>
          </a:p>
          <a:p>
            <a:pPr algn="ctr">
              <a:lnSpc>
                <a:spcPts val="7980"/>
              </a:lnSpc>
            </a:pPr>
          </a:p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FCF2E3"/>
                </a:solidFill>
                <a:latin typeface="Raleway"/>
              </a:rPr>
              <a:t>- David Meyer, PhD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407981" y="-444471"/>
            <a:ext cx="4966258" cy="3774356"/>
          </a:xfrm>
          <a:custGeom>
            <a:avLst/>
            <a:gdLst/>
            <a:ahLst/>
            <a:cxnLst/>
            <a:rect r="r" b="b" t="t" l="l"/>
            <a:pathLst>
              <a:path h="3774356" w="4966258">
                <a:moveTo>
                  <a:pt x="0" y="0"/>
                </a:moveTo>
                <a:lnTo>
                  <a:pt x="4966258" y="0"/>
                </a:lnTo>
                <a:lnTo>
                  <a:pt x="4966258" y="3774356"/>
                </a:lnTo>
                <a:lnTo>
                  <a:pt x="0" y="3774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DAF_UGGpbwU</dc:identifier>
  <dcterms:modified xsi:type="dcterms:W3CDTF">2011-08-01T06:04:30Z</dcterms:modified>
  <cp:revision>1</cp:revision>
  <dc:title>LTCAM Workshop 1 hour</dc:title>
</cp:coreProperties>
</file>